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18288000" cy="10287000"/>
  <p:notesSz cx="6858000" cy="9144000"/>
  <p:embeddedFontLst>
    <p:embeddedFont>
      <p:font typeface="Heebo Bold" panose="020B0604020202020204" charset="-79"/>
      <p:regular r:id="rId30"/>
      <p:bold r:id="rId31"/>
    </p:embeddedFont>
    <p:embeddedFont>
      <p:font typeface="Open Sans 1" panose="020B0604020202020204" charset="0"/>
      <p:regular r:id="rId32"/>
    </p:embeddedFont>
    <p:embeddedFont>
      <p:font typeface="Open Sans 1 Bold" panose="020B0604020202020204" charset="0"/>
      <p:regular r:id="rId33"/>
    </p:embeddedFont>
    <p:embeddedFont>
      <p:font typeface="Open Sans 1 Italics" panose="020B0604020202020204" charset="0"/>
      <p:regular r:id="rId34"/>
    </p:embeddedFont>
    <p:embeddedFont>
      <p:font typeface="Open Sans 1 Medium" panose="020B0604020202020204" charset="0"/>
      <p:regular r:id="rId35"/>
    </p:embeddedFont>
    <p:embeddedFont>
      <p:font typeface="Open Sans 1 Semi-Bold" panose="020B0604020202020204" charset="0"/>
      <p:regular r:id="rId36"/>
    </p:embeddedFont>
    <p:embeddedFont>
      <p:font typeface="Open Sans 2 Bold" panose="020B0604020202020204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5BC251-F48F-496F-AB5F-7100F2E8E2FB}" v="1" dt="2026-09-03T10:28:26.961"/>
    <p1510:client id="{B8035A24-67BA-4C33-97B9-D2EC5D32D47E}" v="1" dt="2026-09-03T10:46:42.509"/>
    <p1510:client id="{FA71BCEC-4E3B-409E-8980-663A9AB80948}" v="1" dt="2026-09-03T10:23:00.1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20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mecek, Vaclav 2 (SEB)" userId="4956159a-8318-4e32-9f3b-d3896297b4f4" providerId="ADAL" clId="{98C3B560-6D9F-4425-9A3A-DCB8BB94C667}"/>
    <pc:docChg chg="mod modSld modMainMaster">
      <pc:chgData name="Nemecek, Vaclav 2 (SEB)" userId="4956159a-8318-4e32-9f3b-d3896297b4f4" providerId="ADAL" clId="{98C3B560-6D9F-4425-9A3A-DCB8BB94C667}" dt="2026-09-03T10:21:37.928" v="2" actId="33475"/>
      <pc:docMkLst>
        <pc:docMk/>
      </pc:docMkLst>
      <pc:sldChg chg="modSp mod">
        <pc:chgData name="Nemecek, Vaclav 2 (SEB)" userId="4956159a-8318-4e32-9f3b-d3896297b4f4" providerId="ADAL" clId="{98C3B560-6D9F-4425-9A3A-DCB8BB94C667}" dt="2026-09-03T10:21:36.545" v="0" actId="1076"/>
        <pc:sldMkLst>
          <pc:docMk/>
          <pc:sldMk cId="0" sldId="256"/>
        </pc:sldMkLst>
        <pc:spChg chg="mod">
          <ac:chgData name="Nemecek, Vaclav 2 (SEB)" userId="4956159a-8318-4e32-9f3b-d3896297b4f4" providerId="ADAL" clId="{98C3B560-6D9F-4425-9A3A-DCB8BB94C667}" dt="2026-09-03T10:21:36.545" v="0" actId="1076"/>
          <ac:spMkLst>
            <pc:docMk/>
            <pc:sldMk cId="0" sldId="256"/>
            <ac:spMk id="2" creationId="{00000000-0000-0000-0000-000000000000}"/>
          </ac:spMkLst>
        </pc:spChg>
      </pc:sldChg>
      <pc:sldMasterChg chg="addSp mod">
        <pc:chgData name="Nemecek, Vaclav 2 (SEB)" userId="4956159a-8318-4e32-9f3b-d3896297b4f4" providerId="ADAL" clId="{98C3B560-6D9F-4425-9A3A-DCB8BB94C667}" dt="2026-09-03T10:21:37.912" v="1" actId="33475"/>
        <pc:sldMasterMkLst>
          <pc:docMk/>
          <pc:sldMasterMk cId="0" sldId="2147483648"/>
        </pc:sldMasterMkLst>
        <pc:spChg chg="add">
          <ac:chgData name="Nemecek, Vaclav 2 (SEB)" userId="4956159a-8318-4e32-9f3b-d3896297b4f4" providerId="ADAL" clId="{98C3B560-6D9F-4425-9A3A-DCB8BB94C667}" dt="2026-09-03T10:21:37.912" v="1" actId="33475"/>
          <ac:spMkLst>
            <pc:docMk/>
            <pc:sldMasterMk cId="0" sldId="2147483648"/>
            <ac:spMk id="8" creationId="{CBD9E94C-08BD-8DDD-205A-5E6DC09D8C93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03.09.2026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 – Science (přírodní a vědní obory, jako je fyzika, chemie nebo biologie)</a:t>
            </a:r>
          </a:p>
          <a:p>
            <a:r>
              <a:rPr lang="en-US"/>
              <a:t>T – Technology (technologie a práce s IT)</a:t>
            </a:r>
          </a:p>
          <a:p>
            <a:r>
              <a:rPr lang="en-US"/>
              <a:t>E – Engineering (inženýrství, technika a stavitelství)</a:t>
            </a:r>
          </a:p>
          <a:p>
            <a:r>
              <a:rPr lang="en-US"/>
              <a:t>A – Arts (umění, design, humanitní vědy, ale i kreativita a prezentační dovednosti)</a:t>
            </a:r>
          </a:p>
          <a:p>
            <a:r>
              <a:rPr lang="en-US"/>
              <a:t>M – Mathematics (matematika)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Video se slangem</a:t>
            </a:r>
          </a:p>
          <a:p>
            <a:endParaRPr lang="en-US"/>
          </a:p>
          <a:p>
            <a:r>
              <a:rPr lang="en-US"/>
              <a:t>lze udělat Zadání příkladu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Video se slangem</a:t>
            </a:r>
          </a:p>
          <a:p>
            <a:endParaRPr lang="en-US"/>
          </a:p>
          <a:p>
            <a:r>
              <a:rPr lang="en-US"/>
              <a:t>Nechat generovat videa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/>
          </a:p>
          <a:p>
            <a:r>
              <a:rPr lang="en-US"/>
              <a:t>Popsat situaci a studenty uvést do děje</a:t>
            </a:r>
          </a:p>
          <a:p>
            <a:r>
              <a:rPr lang="en-US"/>
              <a:t>studenti mohou být mladí fyzici, chemici, poslanci, prezidenti, panovníci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/>
          </a:p>
          <a:p>
            <a:r>
              <a:rPr lang="en-US"/>
              <a:t>Popsat situaci a studenty uvést do děje</a:t>
            </a:r>
          </a:p>
          <a:p>
            <a:r>
              <a:rPr lang="en-US"/>
              <a:t>studenti mohou být mladí fyzici, chemici, poslanci, prezidenti, panovníci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/>
          </a:p>
          <a:p>
            <a:r>
              <a:rPr lang="en-US"/>
              <a:t>Popsat situaci a studenty uvést do děje</a:t>
            </a:r>
          </a:p>
          <a:p>
            <a:r>
              <a:rPr lang="en-US"/>
              <a:t>studenti mohou být mladí fyzici, chemici, poslanci, prezidenti, panovníci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/>
          </a:p>
          <a:p>
            <a:r>
              <a:rPr lang="en-US"/>
              <a:t>Popsat situaci a studenty uvést do děje</a:t>
            </a:r>
          </a:p>
          <a:p>
            <a:r>
              <a:rPr lang="en-US"/>
              <a:t>studenti mohou být mladí fyzici, chemici, poslanci, prezidenti, panovníci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V klasickém si hrají, generují obrázky místo zadání, zde se chatbot drží  zadání (pokud ne, informuje učitele)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- Doporučit vyzkoušet chatbota který je zaujme</a:t>
            </a:r>
          </a:p>
          <a:p>
            <a:r>
              <a:rPr lang="en-US"/>
              <a:t>- Potom si dát EAZY zkušební chat pro pochopení funkčnosti</a:t>
            </a:r>
          </a:p>
          <a:p>
            <a:r>
              <a:rPr lang="en-US"/>
              <a:t>- Nezapomenout zdůraznit asistenty pomáhající s výukou a komunikací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Character.AI: Výhoda - Možnost tvorby jakékoliv postavy s vložením podkladů o její historii atd.</a:t>
            </a:r>
          </a:p>
          <a:p>
            <a:r>
              <a:rPr lang="en-US"/>
              <a:t>Nevýhoda - drobné reklamy ve free verzi</a:t>
            </a:r>
          </a:p>
          <a:p>
            <a:endParaRPr lang="en-US"/>
          </a:p>
          <a:p>
            <a:r>
              <a:rPr lang="en-US"/>
              <a:t>MIZOU: Výhoda - registrace pouze pro učitele. Žák se připojí bez ní přes odkaz nebo QR.</a:t>
            </a:r>
          </a:p>
          <a:p>
            <a:r>
              <a:rPr lang="en-US"/>
              <a:t>Tvorba vlastních chatbotů se zaměřením (jazykové dovednosti, fyzika - povídání s atomem o jeho složení, biologie - příběh o vymírajícím vodním toku s rybářem apod.) </a:t>
            </a:r>
          </a:p>
          <a:p>
            <a:r>
              <a:rPr lang="en-US"/>
              <a:t>Nevýhoda - dáte mu jen mantinely jak se má chovat, ale NE sadu dat ze které může čerpat (až v placené verzi) vše si bere z předem určeného datasetu a neumí dobře česky - proto vhodný na AJ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vibecoding = bez znalosti programování řídíte pomocí vysvětlování AI co chcete tvorbu vlastní aplikace</a:t>
            </a:r>
          </a:p>
          <a:p>
            <a:endParaRPr lang="en-US"/>
          </a:p>
          <a:p>
            <a:r>
              <a:rPr lang="en-US"/>
              <a:t>Canva - vytvořte časovou osu vývoje počítačů!</a:t>
            </a:r>
          </a:p>
          <a:p>
            <a:endParaRPr lang="en-US"/>
          </a:p>
          <a:p>
            <a:r>
              <a:rPr lang="en-US"/>
              <a:t>Plusy Macaly:</a:t>
            </a:r>
          </a:p>
          <a:p>
            <a:r>
              <a:rPr lang="en-US"/>
              <a:t>-žák aktivně skládá vztahy mezi pojmy,</a:t>
            </a:r>
          </a:p>
          <a:p>
            <a:r>
              <a:rPr lang="en-US"/>
              <a:t>-učí se organizační úrovně těla,</a:t>
            </a:r>
          </a:p>
          <a:p>
            <a:r>
              <a:rPr lang="en-US"/>
              <a:t>dostává okamžitou zpětnou vazbu,</a:t>
            </a:r>
          </a:p>
          <a:p>
            <a:r>
              <a:rPr lang="en-US"/>
              <a:t>-propojuje biologii, základní chemii a logické myšlení,</a:t>
            </a:r>
          </a:p>
          <a:p>
            <a:r>
              <a:rPr lang="en-US"/>
              <a:t>-učivo si spíš zapamatuje, protože s ním pracuje.</a:t>
            </a:r>
          </a:p>
          <a:p>
            <a:endParaRPr lang="en-US"/>
          </a:p>
          <a:p>
            <a:r>
              <a:rPr lang="en-US"/>
              <a:t>Macaly spr. odpovědi:</a:t>
            </a:r>
          </a:p>
          <a:p>
            <a:endParaRPr lang="en-US"/>
          </a:p>
          <a:p>
            <a:r>
              <a:rPr lang="en-US"/>
              <a:t>3.</a:t>
            </a:r>
          </a:p>
          <a:p>
            <a:r>
              <a:rPr lang="en-US"/>
              <a:t>buněčná membrána,</a:t>
            </a:r>
          </a:p>
          <a:p>
            <a:r>
              <a:rPr lang="en-US"/>
              <a:t>cytoplazma,</a:t>
            </a:r>
          </a:p>
          <a:p>
            <a:r>
              <a:rPr lang="en-US"/>
              <a:t>jádro,</a:t>
            </a:r>
          </a:p>
          <a:p>
            <a:r>
              <a:rPr lang="en-US"/>
              <a:t>mitochondrie.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gemini</a:t>
            </a:r>
          </a:p>
          <a:p>
            <a:endParaRPr lang="en-US"/>
          </a:p>
          <a:p>
            <a:r>
              <a:rPr lang="en-US"/>
              <a:t>Jak napromptovat svoji osobu nebo tabulku prvků?</a:t>
            </a:r>
          </a:p>
          <a:p>
            <a:endParaRPr lang="en-US"/>
          </a:p>
          <a:p>
            <a:r>
              <a:rPr lang="en-US"/>
              <a:t>- říct chatbotovi, že je odborníkem sám na sebe</a:t>
            </a:r>
          </a:p>
          <a:p>
            <a:endParaRPr lang="en-US"/>
          </a:p>
          <a:p>
            <a:r>
              <a:rPr lang="en-US"/>
              <a:t>- Ať tedy sobě přizpůsobí výsledný prompt</a:t>
            </a:r>
          </a:p>
          <a:p>
            <a:endParaRPr lang="en-US"/>
          </a:p>
          <a:p>
            <a:r>
              <a:rPr lang="en-US"/>
              <a:t>- vypsat všechny informace a požadavky, které mě napadají</a:t>
            </a:r>
          </a:p>
          <a:p>
            <a:endParaRPr lang="en-US"/>
          </a:p>
          <a:p>
            <a:r>
              <a:rPr lang="en-US"/>
              <a:t>- zeptat se jaké další informace potřebuje</a:t>
            </a:r>
          </a:p>
          <a:p>
            <a:endParaRPr lang="en-US"/>
          </a:p>
          <a:p>
            <a:r>
              <a:rPr lang="en-US"/>
              <a:t>- na vše odpovědět</a:t>
            </a:r>
          </a:p>
          <a:p>
            <a:endParaRPr lang="en-US"/>
          </a:p>
          <a:p>
            <a:r>
              <a:rPr lang="en-US"/>
              <a:t>- Vytvořit nového asistenta, vložit do něj získaný prompt a všechny potřebné materiály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přivítání, seznámení, CO a KOHO učí</a:t>
            </a:r>
          </a:p>
          <a:p>
            <a:endParaRPr lang="en-US"/>
          </a:p>
          <a:p>
            <a:r>
              <a:rPr lang="en-US"/>
              <a:t>KDO MÁ S JAKOU IMERZNÍ ČINNOSTÍ ZKUŠENOSTI? (např. tábory bývají často role-play.)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Příklad:</a:t>
            </a:r>
          </a:p>
          <a:p>
            <a:r>
              <a:rPr lang="en-US"/>
              <a:t>-infografiky WW do dějepisu</a:t>
            </a:r>
          </a:p>
          <a:p>
            <a:r>
              <a:rPr lang="en-US"/>
              <a:t>-kvízu do dějepisu</a:t>
            </a:r>
          </a:p>
          <a:p>
            <a:r>
              <a:rPr lang="en-US"/>
              <a:t>-pro menší příběh formou knížky</a:t>
            </a:r>
          </a:p>
          <a:p>
            <a:r>
              <a:rPr lang="en-US"/>
              <a:t>-nebo trénink AJ pomoci sestavování příšerky</a:t>
            </a:r>
          </a:p>
          <a:p>
            <a:endParaRPr lang="en-US"/>
          </a:p>
          <a:p>
            <a:r>
              <a:rPr lang="en-US"/>
              <a:t>Prompt: Chtěl bych připravit interaktivní kvíz ve stylu "Hádej kdo jsem" a chtěl bych ji na motivy zeměpisu na hlavní města.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Nejlepší ale nejméně dostupný způsob</a:t>
            </a:r>
          </a:p>
          <a:p>
            <a:endParaRPr lang="en-US"/>
          </a:p>
          <a:p>
            <a:r>
              <a:rPr lang="en-US"/>
              <a:t>Vic's Science Studio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Ukázka Karla IV</a:t>
            </a:r>
          </a:p>
          <a:p>
            <a:endParaRPr lang="en-US"/>
          </a:p>
          <a:p>
            <a:r>
              <a:rPr lang="en-US"/>
              <a:t>Jak lze převést učivo do srozumitelnějšího a odlehčenějšího jazyka = chatbot</a:t>
            </a:r>
          </a:p>
          <a:p>
            <a:r>
              <a:rPr lang="en-US"/>
              <a:t>Aneb:</a:t>
            </a:r>
          </a:p>
          <a:p>
            <a:r>
              <a:rPr lang="en-US"/>
              <a:t>- nápad</a:t>
            </a:r>
          </a:p>
          <a:p>
            <a:r>
              <a:rPr lang="en-US"/>
              <a:t>- Chatbot</a:t>
            </a:r>
          </a:p>
          <a:p>
            <a:r>
              <a:rPr lang="en-US"/>
              <a:t>- Odpovídající nástroj - Gemini Nano Banana, Envato, D-ID, ...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Ukázka Karla IV</a:t>
            </a:r>
          </a:p>
          <a:p>
            <a:endParaRPr lang="en-US"/>
          </a:p>
          <a:p>
            <a:r>
              <a:rPr lang="en-US"/>
              <a:t>Jak lze převést učivo do srozumitelnějšího a odlehčenějšího jazyka = chatbot</a:t>
            </a:r>
          </a:p>
          <a:p>
            <a:r>
              <a:rPr lang="en-US"/>
              <a:t>Aneb:</a:t>
            </a:r>
          </a:p>
          <a:p>
            <a:r>
              <a:rPr lang="en-US"/>
              <a:t>- nápad</a:t>
            </a:r>
          </a:p>
          <a:p>
            <a:r>
              <a:rPr lang="en-US"/>
              <a:t>- Chatbot</a:t>
            </a:r>
          </a:p>
          <a:p>
            <a:r>
              <a:rPr lang="en-US"/>
              <a:t>- Odpovídající nástroj - Gemini Nano Banana, Envato, D-ID, ...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Ukázka Karla IV</a:t>
            </a:r>
          </a:p>
          <a:p>
            <a:endParaRPr lang="en-US"/>
          </a:p>
          <a:p>
            <a:r>
              <a:rPr lang="en-US"/>
              <a:t>Jak lze převést učivo do srozumitelnějšího a odlehčenějšího jazyka = chatbot</a:t>
            </a:r>
          </a:p>
          <a:p>
            <a:r>
              <a:rPr lang="en-US"/>
              <a:t>Aneb:</a:t>
            </a:r>
          </a:p>
          <a:p>
            <a:r>
              <a:rPr lang="en-US"/>
              <a:t>- nápad</a:t>
            </a:r>
          </a:p>
          <a:p>
            <a:r>
              <a:rPr lang="en-US"/>
              <a:t>- Chatbot</a:t>
            </a:r>
          </a:p>
          <a:p>
            <a:r>
              <a:rPr lang="en-US"/>
              <a:t>- Odpovídající nástroj - Gemini Nano Banana, Envato, D-ID, ...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Video se slangem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Video se slangem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Video se slangem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BD9E94C-08BD-8DDD-205A-5E6DC09D8C9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10101580"/>
            <a:ext cx="531813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800">
                <a:solidFill>
                  <a:srgbClr val="000000">
                    <a:alpha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2.png"/><Relationship Id="rId4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6.mp4"/><Relationship Id="rId7" Type="http://schemas.openxmlformats.org/officeDocument/2006/relationships/image" Target="../media/image7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1.png"/><Relationship Id="rId4" Type="http://schemas.openxmlformats.org/officeDocument/2006/relationships/video" Target="../media/media6.mp4"/><Relationship Id="rId9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8.svg"/><Relationship Id="rId4" Type="http://schemas.openxmlformats.org/officeDocument/2006/relationships/image" Target="../media/image25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4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2.png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574841">
            <a:off x="7227094" y="-2430439"/>
            <a:ext cx="15574910" cy="9481227"/>
          </a:xfrm>
          <a:custGeom>
            <a:avLst/>
            <a:gdLst/>
            <a:ahLst/>
            <a:cxnLst/>
            <a:rect l="l" t="t" r="r" b="b"/>
            <a:pathLst>
              <a:path w="15574910" h="9481227">
                <a:moveTo>
                  <a:pt x="0" y="0"/>
                </a:moveTo>
                <a:lnTo>
                  <a:pt x="15574911" y="0"/>
                </a:lnTo>
                <a:lnTo>
                  <a:pt x="15574911" y="9481226"/>
                </a:lnTo>
                <a:lnTo>
                  <a:pt x="0" y="948122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TextBox 4"/>
          <p:cNvSpPr txBox="1"/>
          <p:nvPr/>
        </p:nvSpPr>
        <p:spPr>
          <a:xfrm>
            <a:off x="505345" y="2310175"/>
            <a:ext cx="11886205" cy="1484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40"/>
              </a:lnSpc>
            </a:pPr>
            <a:r>
              <a:rPr lang="en-US" sz="104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Workshop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234992" y="9314560"/>
            <a:ext cx="3762375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99"/>
              </a:lnSpc>
            </a:pPr>
            <a:r>
              <a:rPr lang="en-US" sz="1999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David Poprštein</a:t>
            </a:r>
          </a:p>
          <a:p>
            <a:pPr algn="r">
              <a:lnSpc>
                <a:spcPts val="2799"/>
              </a:lnSpc>
            </a:pPr>
            <a:r>
              <a:rPr lang="en-US" sz="1999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Oldřich Koubek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234992" y="8962135"/>
            <a:ext cx="3762375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99"/>
              </a:lnSpc>
            </a:pPr>
            <a:r>
              <a:rPr lang="en-US" sz="1999" b="1">
                <a:solidFill>
                  <a:srgbClr val="0F0F0F"/>
                </a:solidFill>
                <a:latin typeface="Open Sans 1 Semi-Bold"/>
                <a:ea typeface="Open Sans 1 Semi-Bold"/>
                <a:cs typeface="Open Sans 1 Semi-Bold"/>
                <a:sym typeface="Open Sans 1 Semi-Bold"/>
              </a:rPr>
              <a:t>Presented by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05345" y="4256405"/>
            <a:ext cx="1138564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 dirty="0" err="1">
                <a:solidFill>
                  <a:srgbClr val="0F0F0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Imerze</a:t>
            </a:r>
            <a:r>
              <a:rPr lang="en-US" sz="5199" b="1" dirty="0">
                <a:solidFill>
                  <a:srgbClr val="0F0F0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v </a:t>
            </a:r>
            <a:r>
              <a:rPr lang="en-US" sz="5199" b="1" dirty="0" err="1">
                <a:solidFill>
                  <a:srgbClr val="0F0F0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oborech</a:t>
            </a:r>
            <a:r>
              <a:rPr lang="en-US" sz="5199" b="1" dirty="0">
                <a:solidFill>
                  <a:srgbClr val="0F0F0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STEAM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479034">
            <a:off x="13482134" y="202616"/>
            <a:ext cx="10651724" cy="12385725"/>
          </a:xfrm>
          <a:custGeom>
            <a:avLst/>
            <a:gdLst/>
            <a:ahLst/>
            <a:cxnLst/>
            <a:rect l="l" t="t" r="r" b="b"/>
            <a:pathLst>
              <a:path w="10651724" h="12385725">
                <a:moveTo>
                  <a:pt x="0" y="0"/>
                </a:moveTo>
                <a:lnTo>
                  <a:pt x="10651724" y="0"/>
                </a:lnTo>
                <a:lnTo>
                  <a:pt x="10651724" y="12385725"/>
                </a:lnTo>
                <a:lnTo>
                  <a:pt x="0" y="1238572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6566540" y="6277293"/>
            <a:ext cx="420703" cy="400050"/>
          </a:xfrm>
          <a:custGeom>
            <a:avLst/>
            <a:gdLst/>
            <a:ahLst/>
            <a:cxnLst/>
            <a:rect l="l" t="t" r="r" b="b"/>
            <a:pathLst>
              <a:path w="420703" h="400050">
                <a:moveTo>
                  <a:pt x="0" y="0"/>
                </a:moveTo>
                <a:lnTo>
                  <a:pt x="420702" y="0"/>
                </a:lnTo>
                <a:lnTo>
                  <a:pt x="420702" y="400050"/>
                </a:lnTo>
                <a:lnTo>
                  <a:pt x="0" y="4000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6419585" y="1346225"/>
            <a:ext cx="11115048" cy="8924174"/>
            <a:chOff x="0" y="0"/>
            <a:chExt cx="7467600" cy="59956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l="l" t="t" r="r" b="b"/>
              <a:pathLst>
                <a:path w="7467600" h="451358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l="l" t="t" r="r" b="b"/>
              <a:pathLst>
                <a:path w="7467600" h="69596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2434265" y="5210810"/>
              <a:ext cx="2596530" cy="786130"/>
            </a:xfrm>
            <a:custGeom>
              <a:avLst/>
              <a:gdLst/>
              <a:ahLst/>
              <a:cxnLst/>
              <a:rect l="l" t="t" r="r" b="b"/>
              <a:pathLst>
                <a:path w="2596530" h="786130">
                  <a:moveTo>
                    <a:pt x="1253815" y="0"/>
                  </a:moveTo>
                  <a:lnTo>
                    <a:pt x="448635" y="0"/>
                  </a:lnTo>
                  <a:cubicBezTo>
                    <a:pt x="448635" y="0"/>
                    <a:pt x="424505" y="370840"/>
                    <a:pt x="399105" y="525780"/>
                  </a:cubicBezTo>
                  <a:cubicBezTo>
                    <a:pt x="354655" y="791210"/>
                    <a:pt x="82875" y="706120"/>
                    <a:pt x="5405" y="762000"/>
                  </a:cubicBezTo>
                  <a:cubicBezTo>
                    <a:pt x="-4755" y="769620"/>
                    <a:pt x="325" y="786130"/>
                    <a:pt x="13025" y="786130"/>
                  </a:cubicBezTo>
                  <a:lnTo>
                    <a:pt x="2583505" y="786130"/>
                  </a:lnTo>
                  <a:cubicBezTo>
                    <a:pt x="2596205" y="786130"/>
                    <a:pt x="2601285" y="769620"/>
                    <a:pt x="2591125" y="762000"/>
                  </a:cubicBezTo>
                  <a:cubicBezTo>
                    <a:pt x="2513655" y="706120"/>
                    <a:pt x="2241875" y="791210"/>
                    <a:pt x="2197425" y="525780"/>
                  </a:cubicBezTo>
                  <a:cubicBezTo>
                    <a:pt x="2172025" y="370840"/>
                    <a:pt x="2147895" y="0"/>
                    <a:pt x="2147895" y="0"/>
                  </a:cubicBezTo>
                  <a:lnTo>
                    <a:pt x="1253815" y="0"/>
                  </a:lnTo>
                  <a:close/>
                </a:path>
              </a:pathLst>
            </a:custGeom>
            <a:solidFill>
              <a:srgbClr val="BBBBBB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Freeform 9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l="l" t="t" r="r" b="b"/>
              <a:pathLst>
                <a:path w="6827520" h="383540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866163" y="1842725"/>
            <a:ext cx="10232261" cy="5780318"/>
            <a:chOff x="0" y="0"/>
            <a:chExt cx="2694916" cy="152238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694916" cy="1522388"/>
            </a:xfrm>
            <a:custGeom>
              <a:avLst/>
              <a:gdLst/>
              <a:ahLst/>
              <a:cxnLst/>
              <a:rect l="l" t="t" r="r" b="b"/>
              <a:pathLst>
                <a:path w="2694916" h="1522388">
                  <a:moveTo>
                    <a:pt x="0" y="0"/>
                  </a:moveTo>
                  <a:lnTo>
                    <a:pt x="2694916" y="0"/>
                  </a:lnTo>
                  <a:lnTo>
                    <a:pt x="2694916" y="1522388"/>
                  </a:lnTo>
                  <a:lnTo>
                    <a:pt x="0" y="1522388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694916" cy="15604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762000" y="2374900"/>
            <a:ext cx="5657585" cy="1736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Přes slang ke studentům?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547971" y="4170925"/>
            <a:ext cx="8681550" cy="1251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 b="1">
                <a:solidFill>
                  <a:srgbClr val="0F0F0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Gregor Mendel formuloval základní zákony dědičnosti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62000" y="4294853"/>
            <a:ext cx="5070456" cy="954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3"/>
              </a:lnSpc>
            </a:pPr>
            <a:r>
              <a:rPr lang="en-US" sz="2745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Představení osobnosti/kapitoly</a:t>
            </a:r>
          </a:p>
          <a:p>
            <a:pPr algn="l">
              <a:lnSpc>
                <a:spcPts val="3843"/>
              </a:lnSpc>
            </a:pPr>
            <a:endParaRPr lang="en-US" sz="2745">
              <a:solidFill>
                <a:srgbClr val="0F0F0F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479034">
            <a:off x="13482134" y="202616"/>
            <a:ext cx="10651724" cy="12385725"/>
          </a:xfrm>
          <a:custGeom>
            <a:avLst/>
            <a:gdLst/>
            <a:ahLst/>
            <a:cxnLst/>
            <a:rect l="l" t="t" r="r" b="b"/>
            <a:pathLst>
              <a:path w="10651724" h="12385725">
                <a:moveTo>
                  <a:pt x="0" y="0"/>
                </a:moveTo>
                <a:lnTo>
                  <a:pt x="10651724" y="0"/>
                </a:lnTo>
                <a:lnTo>
                  <a:pt x="10651724" y="12385725"/>
                </a:lnTo>
                <a:lnTo>
                  <a:pt x="0" y="1238572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6566540" y="6277293"/>
            <a:ext cx="420703" cy="400050"/>
          </a:xfrm>
          <a:custGeom>
            <a:avLst/>
            <a:gdLst/>
            <a:ahLst/>
            <a:cxnLst/>
            <a:rect l="l" t="t" r="r" b="b"/>
            <a:pathLst>
              <a:path w="420703" h="400050">
                <a:moveTo>
                  <a:pt x="0" y="0"/>
                </a:moveTo>
                <a:lnTo>
                  <a:pt x="420702" y="0"/>
                </a:lnTo>
                <a:lnTo>
                  <a:pt x="420702" y="400050"/>
                </a:lnTo>
                <a:lnTo>
                  <a:pt x="0" y="4000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6419585" y="1346225"/>
            <a:ext cx="11115048" cy="8924174"/>
            <a:chOff x="0" y="0"/>
            <a:chExt cx="7467600" cy="59956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l="l" t="t" r="r" b="b"/>
              <a:pathLst>
                <a:path w="7467600" h="451358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l="l" t="t" r="r" b="b"/>
              <a:pathLst>
                <a:path w="7467600" h="69596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2434265" y="5210810"/>
              <a:ext cx="2596530" cy="786130"/>
            </a:xfrm>
            <a:custGeom>
              <a:avLst/>
              <a:gdLst/>
              <a:ahLst/>
              <a:cxnLst/>
              <a:rect l="l" t="t" r="r" b="b"/>
              <a:pathLst>
                <a:path w="2596530" h="786130">
                  <a:moveTo>
                    <a:pt x="1253815" y="0"/>
                  </a:moveTo>
                  <a:lnTo>
                    <a:pt x="448635" y="0"/>
                  </a:lnTo>
                  <a:cubicBezTo>
                    <a:pt x="448635" y="0"/>
                    <a:pt x="424505" y="370840"/>
                    <a:pt x="399105" y="525780"/>
                  </a:cubicBezTo>
                  <a:cubicBezTo>
                    <a:pt x="354655" y="791210"/>
                    <a:pt x="82875" y="706120"/>
                    <a:pt x="5405" y="762000"/>
                  </a:cubicBezTo>
                  <a:cubicBezTo>
                    <a:pt x="-4755" y="769620"/>
                    <a:pt x="325" y="786130"/>
                    <a:pt x="13025" y="786130"/>
                  </a:cubicBezTo>
                  <a:lnTo>
                    <a:pt x="2583505" y="786130"/>
                  </a:lnTo>
                  <a:cubicBezTo>
                    <a:pt x="2596205" y="786130"/>
                    <a:pt x="2601285" y="769620"/>
                    <a:pt x="2591125" y="762000"/>
                  </a:cubicBezTo>
                  <a:cubicBezTo>
                    <a:pt x="2513655" y="706120"/>
                    <a:pt x="2241875" y="791210"/>
                    <a:pt x="2197425" y="525780"/>
                  </a:cubicBezTo>
                  <a:cubicBezTo>
                    <a:pt x="2172025" y="370840"/>
                    <a:pt x="2147895" y="0"/>
                    <a:pt x="2147895" y="0"/>
                  </a:cubicBezTo>
                  <a:lnTo>
                    <a:pt x="1253815" y="0"/>
                  </a:lnTo>
                  <a:close/>
                </a:path>
              </a:pathLst>
            </a:custGeom>
            <a:solidFill>
              <a:srgbClr val="BBBBBB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Freeform 9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l="l" t="t" r="r" b="b"/>
              <a:pathLst>
                <a:path w="6827520" h="383540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62000" y="2374900"/>
            <a:ext cx="5657585" cy="1736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Přes slang ke studentům?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200950" y="8160968"/>
            <a:ext cx="872641" cy="514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D-ID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62000" y="4294853"/>
            <a:ext cx="5070456" cy="954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3"/>
              </a:lnSpc>
            </a:pPr>
            <a:r>
              <a:rPr lang="en-US" sz="2745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Představení osobnosti/kapitoly</a:t>
            </a:r>
          </a:p>
          <a:p>
            <a:pPr algn="l">
              <a:lnSpc>
                <a:spcPts val="3843"/>
              </a:lnSpc>
            </a:pPr>
            <a:endParaRPr lang="en-US" sz="2745">
              <a:solidFill>
                <a:srgbClr val="0F0F0F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pic>
        <p:nvPicPr>
          <p:cNvPr id="13" name="Mendel 2">
            <a:hlinkClick r:id="" action="ppaction://media"/>
            <a:extLst>
              <a:ext uri="{FF2B5EF4-FFF2-40B4-BE49-F238E27FC236}">
                <a16:creationId xmlns:a16="http://schemas.microsoft.com/office/drawing/2014/main" id="{26DA1A71-F556-4580-1323-05271C4B9B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95943" y="1864170"/>
            <a:ext cx="10162331" cy="57163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479034">
            <a:off x="13482134" y="202616"/>
            <a:ext cx="10651724" cy="12385725"/>
          </a:xfrm>
          <a:custGeom>
            <a:avLst/>
            <a:gdLst/>
            <a:ahLst/>
            <a:cxnLst/>
            <a:rect l="l" t="t" r="r" b="b"/>
            <a:pathLst>
              <a:path w="10651724" h="12385725">
                <a:moveTo>
                  <a:pt x="0" y="0"/>
                </a:moveTo>
                <a:lnTo>
                  <a:pt x="10651724" y="0"/>
                </a:lnTo>
                <a:lnTo>
                  <a:pt x="10651724" y="12385725"/>
                </a:lnTo>
                <a:lnTo>
                  <a:pt x="0" y="1238572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6566540" y="6277293"/>
            <a:ext cx="420703" cy="400050"/>
          </a:xfrm>
          <a:custGeom>
            <a:avLst/>
            <a:gdLst/>
            <a:ahLst/>
            <a:cxnLst/>
            <a:rect l="l" t="t" r="r" b="b"/>
            <a:pathLst>
              <a:path w="420703" h="400050">
                <a:moveTo>
                  <a:pt x="0" y="0"/>
                </a:moveTo>
                <a:lnTo>
                  <a:pt x="420702" y="0"/>
                </a:lnTo>
                <a:lnTo>
                  <a:pt x="420702" y="400050"/>
                </a:lnTo>
                <a:lnTo>
                  <a:pt x="0" y="4000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TextBox 5"/>
          <p:cNvSpPr txBox="1"/>
          <p:nvPr/>
        </p:nvSpPr>
        <p:spPr>
          <a:xfrm>
            <a:off x="762000" y="2374900"/>
            <a:ext cx="7847538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Jak na taková videa?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2000" y="3536134"/>
            <a:ext cx="8076432" cy="4781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vyberte si chatbota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řekněte mu vše, co by měl vědět o videu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nezapomeň zmínit, pro jaký nástroj prompt potřebujete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zeptejte se, jaké další informace potřebuje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najděte si refereční obrázek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zkopírujte a vložte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F0F0F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414735" y="3536134"/>
            <a:ext cx="8076432" cy="4248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Nástroje: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Gemini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Envato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D-ID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Firefly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Runway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Seedance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...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13658012" y="1017905"/>
            <a:ext cx="8733729" cy="9952967"/>
          </a:xfrm>
          <a:custGeom>
            <a:avLst/>
            <a:gdLst/>
            <a:ahLst/>
            <a:cxnLst/>
            <a:rect l="l" t="t" r="r" b="b"/>
            <a:pathLst>
              <a:path w="8733729" h="9952967">
                <a:moveTo>
                  <a:pt x="0" y="9952967"/>
                </a:moveTo>
                <a:lnTo>
                  <a:pt x="8733729" y="9952967"/>
                </a:lnTo>
                <a:lnTo>
                  <a:pt x="8733729" y="0"/>
                </a:lnTo>
                <a:lnTo>
                  <a:pt x="0" y="0"/>
                </a:lnTo>
                <a:lnTo>
                  <a:pt x="0" y="9952967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TextBox 3"/>
          <p:cNvSpPr txBox="1"/>
          <p:nvPr/>
        </p:nvSpPr>
        <p:spPr>
          <a:xfrm>
            <a:off x="762000" y="2374900"/>
            <a:ext cx="4968875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Účastník děje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62000" y="3547269"/>
            <a:ext cx="6251150" cy="1047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Interaktivní zapojení s příběhovou linkou a ovlivněním rozhodnutím.</a:t>
            </a:r>
          </a:p>
        </p:txBody>
      </p:sp>
      <p:sp>
        <p:nvSpPr>
          <p:cNvPr id="5" name="Freeform 5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13658012" y="1017905"/>
            <a:ext cx="8733729" cy="9952967"/>
          </a:xfrm>
          <a:custGeom>
            <a:avLst/>
            <a:gdLst/>
            <a:ahLst/>
            <a:cxnLst/>
            <a:rect l="l" t="t" r="r" b="b"/>
            <a:pathLst>
              <a:path w="8733729" h="9952967">
                <a:moveTo>
                  <a:pt x="0" y="9952967"/>
                </a:moveTo>
                <a:lnTo>
                  <a:pt x="8733729" y="9952967"/>
                </a:lnTo>
                <a:lnTo>
                  <a:pt x="8733729" y="0"/>
                </a:lnTo>
                <a:lnTo>
                  <a:pt x="0" y="0"/>
                </a:lnTo>
                <a:lnTo>
                  <a:pt x="0" y="9952967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TextBox 3"/>
          <p:cNvSpPr txBox="1"/>
          <p:nvPr/>
        </p:nvSpPr>
        <p:spPr>
          <a:xfrm>
            <a:off x="762000" y="2374900"/>
            <a:ext cx="8902145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Epidemie v Broad street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62000" y="3567039"/>
            <a:ext cx="10025937" cy="183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Jste městská rada a máte rozhodnout, jak se zachováte.</a:t>
            </a:r>
          </a:p>
          <a:p>
            <a:pPr algn="l">
              <a:lnSpc>
                <a:spcPts val="495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Dostanete potřebná fakta i s důsledky.</a:t>
            </a:r>
          </a:p>
          <a:p>
            <a:pPr algn="l">
              <a:lnSpc>
                <a:spcPts val="495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Na závěr si řekneme, jak to bylo.</a:t>
            </a:r>
          </a:p>
        </p:txBody>
      </p:sp>
      <p:sp>
        <p:nvSpPr>
          <p:cNvPr id="5" name="Freeform 5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13658012" y="1017905"/>
            <a:ext cx="8733729" cy="9952967"/>
          </a:xfrm>
          <a:custGeom>
            <a:avLst/>
            <a:gdLst/>
            <a:ahLst/>
            <a:cxnLst/>
            <a:rect l="l" t="t" r="r" b="b"/>
            <a:pathLst>
              <a:path w="8733729" h="9952967">
                <a:moveTo>
                  <a:pt x="0" y="9952967"/>
                </a:moveTo>
                <a:lnTo>
                  <a:pt x="8733729" y="9952967"/>
                </a:lnTo>
                <a:lnTo>
                  <a:pt x="8733729" y="0"/>
                </a:lnTo>
                <a:lnTo>
                  <a:pt x="0" y="0"/>
                </a:lnTo>
                <a:lnTo>
                  <a:pt x="0" y="9952967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13473099" y="591717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8" y="0"/>
                </a:lnTo>
                <a:lnTo>
                  <a:pt x="4164268" y="635051"/>
                </a:lnTo>
                <a:lnTo>
                  <a:pt x="0" y="635051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pic>
        <p:nvPicPr>
          <p:cNvPr id="4" name="Picture 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/>
          <a:stretch>
            <a:fillRect/>
          </a:stretch>
        </p:blipFill>
        <p:spPr>
          <a:xfrm>
            <a:off x="1828800" y="1651567"/>
            <a:ext cx="14630400" cy="82296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79763" y="498398"/>
            <a:ext cx="8902145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Epidemie v Broad street</a:t>
            </a:r>
          </a:p>
        </p:txBody>
      </p:sp>
      <p:pic>
        <p:nvPicPr>
          <p:cNvPr id="6" name="John Snow_full">
            <a:hlinkClick r:id="" action="ppaction://media"/>
            <a:extLst>
              <a:ext uri="{FF2B5EF4-FFF2-40B4-BE49-F238E27FC236}">
                <a16:creationId xmlns:a16="http://schemas.microsoft.com/office/drawing/2014/main" id="{6A853577-13F7-197A-C9DA-5E4E6FE3515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28801" y="1651567"/>
            <a:ext cx="14630400" cy="82907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13302515" y="607538"/>
            <a:ext cx="3956785" cy="603410"/>
          </a:xfrm>
          <a:custGeom>
            <a:avLst/>
            <a:gdLst/>
            <a:ahLst/>
            <a:cxnLst/>
            <a:rect l="l" t="t" r="r" b="b"/>
            <a:pathLst>
              <a:path w="3956785" h="603410">
                <a:moveTo>
                  <a:pt x="0" y="0"/>
                </a:moveTo>
                <a:lnTo>
                  <a:pt x="3956785" y="0"/>
                </a:lnTo>
                <a:lnTo>
                  <a:pt x="3956785" y="603410"/>
                </a:lnTo>
                <a:lnTo>
                  <a:pt x="0" y="60341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TextBox 4"/>
          <p:cNvSpPr txBox="1"/>
          <p:nvPr/>
        </p:nvSpPr>
        <p:spPr>
          <a:xfrm>
            <a:off x="479763" y="498398"/>
            <a:ext cx="8902145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FFFFFF"/>
                </a:solidFill>
                <a:latin typeface="Heebo Bold"/>
                <a:ea typeface="Heebo Bold"/>
                <a:cs typeface="Heebo Bold"/>
                <a:sym typeface="Heebo Bold"/>
              </a:rPr>
              <a:t>Epidemie v Broad street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79763" y="1484697"/>
            <a:ext cx="1842430" cy="514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Září 1854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37631" flipH="1">
            <a:off x="11262742" y="-7601494"/>
            <a:ext cx="11993116" cy="13325684"/>
          </a:xfrm>
          <a:custGeom>
            <a:avLst/>
            <a:gdLst/>
            <a:ahLst/>
            <a:cxnLst/>
            <a:rect l="l" t="t" r="r" b="b"/>
            <a:pathLst>
              <a:path w="11993116" h="13325684">
                <a:moveTo>
                  <a:pt x="11993116" y="0"/>
                </a:moveTo>
                <a:lnTo>
                  <a:pt x="0" y="0"/>
                </a:lnTo>
                <a:lnTo>
                  <a:pt x="0" y="13325684"/>
                </a:lnTo>
                <a:lnTo>
                  <a:pt x="11993116" y="13325684"/>
                </a:lnTo>
                <a:lnTo>
                  <a:pt x="11993116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-4443046" y="6410738"/>
            <a:ext cx="8188452" cy="8229600"/>
          </a:xfrm>
          <a:custGeom>
            <a:avLst/>
            <a:gdLst/>
            <a:ahLst/>
            <a:cxnLst/>
            <a:rect l="l" t="t" r="r" b="b"/>
            <a:pathLst>
              <a:path w="8188452" h="8229600">
                <a:moveTo>
                  <a:pt x="0" y="0"/>
                </a:moveTo>
                <a:lnTo>
                  <a:pt x="8188452" y="0"/>
                </a:lnTo>
                <a:lnTo>
                  <a:pt x="818845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7132075" y="4110990"/>
            <a:ext cx="7697240" cy="3611501"/>
          </a:xfrm>
          <a:custGeom>
            <a:avLst/>
            <a:gdLst/>
            <a:ahLst/>
            <a:cxnLst/>
            <a:rect l="l" t="t" r="r" b="b"/>
            <a:pathLst>
              <a:path w="7697240" h="3611501">
                <a:moveTo>
                  <a:pt x="0" y="0"/>
                </a:moveTo>
                <a:lnTo>
                  <a:pt x="7697241" y="0"/>
                </a:lnTo>
                <a:lnTo>
                  <a:pt x="7697241" y="3611501"/>
                </a:lnTo>
                <a:lnTo>
                  <a:pt x="0" y="3611501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762000" y="2374900"/>
            <a:ext cx="4009348" cy="1736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Rozhovor</a:t>
            </a:r>
          </a:p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s AI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2000" y="4200412"/>
            <a:ext cx="4723946" cy="3714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F0F0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Tiny </a:t>
            </a: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řeší kontrolu nad chatem žáka oproti běžným chatbotům. Drží  se zadání, do chatu lze nahlédnout, po skončení nabízí shrnutí a hlavně je zcela zdarma.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37631" flipH="1">
            <a:off x="11262742" y="-7601494"/>
            <a:ext cx="11993116" cy="13325684"/>
          </a:xfrm>
          <a:custGeom>
            <a:avLst/>
            <a:gdLst/>
            <a:ahLst/>
            <a:cxnLst/>
            <a:rect l="l" t="t" r="r" b="b"/>
            <a:pathLst>
              <a:path w="11993116" h="13325684">
                <a:moveTo>
                  <a:pt x="11993116" y="0"/>
                </a:moveTo>
                <a:lnTo>
                  <a:pt x="0" y="0"/>
                </a:lnTo>
                <a:lnTo>
                  <a:pt x="0" y="13325684"/>
                </a:lnTo>
                <a:lnTo>
                  <a:pt x="11993116" y="13325684"/>
                </a:lnTo>
                <a:lnTo>
                  <a:pt x="11993116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-4443046" y="6410738"/>
            <a:ext cx="8188452" cy="8229600"/>
          </a:xfrm>
          <a:custGeom>
            <a:avLst/>
            <a:gdLst/>
            <a:ahLst/>
            <a:cxnLst/>
            <a:rect l="l" t="t" r="r" b="b"/>
            <a:pathLst>
              <a:path w="8188452" h="8229600">
                <a:moveTo>
                  <a:pt x="0" y="0"/>
                </a:moveTo>
                <a:lnTo>
                  <a:pt x="8188452" y="0"/>
                </a:lnTo>
                <a:lnTo>
                  <a:pt x="818845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TextBox 4"/>
          <p:cNvSpPr txBox="1"/>
          <p:nvPr/>
        </p:nvSpPr>
        <p:spPr>
          <a:xfrm>
            <a:off x="762000" y="2374900"/>
            <a:ext cx="4009348" cy="1736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Rozhovor</a:t>
            </a:r>
          </a:p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s avatarem</a:t>
            </a:r>
          </a:p>
        </p:txBody>
      </p:sp>
      <p:sp>
        <p:nvSpPr>
          <p:cNvPr id="5" name="Freeform 5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762000" y="4200412"/>
            <a:ext cx="4723946" cy="2647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Využití moderních technologií k doslovnému oživení např. spisovatele, nebo jeho postavy, ale třeba i k vysvětlení fyziky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0489B37-C6D4-B75C-5DFC-A9D0D7734EA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0" y="1638300"/>
            <a:ext cx="7086600" cy="661205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37631" flipH="1">
            <a:off x="11262742" y="-7601494"/>
            <a:ext cx="11993116" cy="13325684"/>
          </a:xfrm>
          <a:custGeom>
            <a:avLst/>
            <a:gdLst/>
            <a:ahLst/>
            <a:cxnLst/>
            <a:rect l="l" t="t" r="r" b="b"/>
            <a:pathLst>
              <a:path w="11993116" h="13325684">
                <a:moveTo>
                  <a:pt x="11993116" y="0"/>
                </a:moveTo>
                <a:lnTo>
                  <a:pt x="0" y="0"/>
                </a:lnTo>
                <a:lnTo>
                  <a:pt x="0" y="13325684"/>
                </a:lnTo>
                <a:lnTo>
                  <a:pt x="11993116" y="13325684"/>
                </a:lnTo>
                <a:lnTo>
                  <a:pt x="11993116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-4443046" y="6410738"/>
            <a:ext cx="8188452" cy="8229600"/>
          </a:xfrm>
          <a:custGeom>
            <a:avLst/>
            <a:gdLst/>
            <a:ahLst/>
            <a:cxnLst/>
            <a:rect l="l" t="t" r="r" b="b"/>
            <a:pathLst>
              <a:path w="8188452" h="8229600">
                <a:moveTo>
                  <a:pt x="0" y="0"/>
                </a:moveTo>
                <a:lnTo>
                  <a:pt x="8188452" y="0"/>
                </a:lnTo>
                <a:lnTo>
                  <a:pt x="818845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 rot="5400000">
            <a:off x="5767294" y="7906003"/>
            <a:ext cx="661754" cy="581423"/>
          </a:xfrm>
          <a:custGeom>
            <a:avLst/>
            <a:gdLst/>
            <a:ahLst/>
            <a:cxnLst/>
            <a:rect l="l" t="t" r="r" b="b"/>
            <a:pathLst>
              <a:path w="661754" h="581423">
                <a:moveTo>
                  <a:pt x="0" y="0"/>
                </a:moveTo>
                <a:lnTo>
                  <a:pt x="661754" y="0"/>
                </a:lnTo>
                <a:lnTo>
                  <a:pt x="661754" y="581423"/>
                </a:lnTo>
                <a:lnTo>
                  <a:pt x="0" y="5814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75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 rot="5400000">
            <a:off x="12735296" y="7906003"/>
            <a:ext cx="661754" cy="581423"/>
          </a:xfrm>
          <a:custGeom>
            <a:avLst/>
            <a:gdLst/>
            <a:ahLst/>
            <a:cxnLst/>
            <a:rect l="l" t="t" r="r" b="b"/>
            <a:pathLst>
              <a:path w="661754" h="581423">
                <a:moveTo>
                  <a:pt x="0" y="0"/>
                </a:moveTo>
                <a:lnTo>
                  <a:pt x="661754" y="0"/>
                </a:lnTo>
                <a:lnTo>
                  <a:pt x="661754" y="581423"/>
                </a:lnTo>
                <a:lnTo>
                  <a:pt x="0" y="5814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75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709843" y="6106988"/>
            <a:ext cx="3755273" cy="3755273"/>
          </a:xfrm>
          <a:custGeom>
            <a:avLst/>
            <a:gdLst/>
            <a:ahLst/>
            <a:cxnLst/>
            <a:rect l="l" t="t" r="r" b="b"/>
            <a:pathLst>
              <a:path w="3755273" h="3755273">
                <a:moveTo>
                  <a:pt x="0" y="0"/>
                </a:moveTo>
                <a:lnTo>
                  <a:pt x="3755273" y="0"/>
                </a:lnTo>
                <a:lnTo>
                  <a:pt x="3755273" y="3755273"/>
                </a:lnTo>
                <a:lnTo>
                  <a:pt x="0" y="3755273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TextBox 8"/>
          <p:cNvSpPr txBox="1"/>
          <p:nvPr/>
        </p:nvSpPr>
        <p:spPr>
          <a:xfrm>
            <a:off x="762000" y="2374900"/>
            <a:ext cx="4457030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Vibecoding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527484" y="7927475"/>
            <a:ext cx="5273893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>
                <a:solidFill>
                  <a:srgbClr val="0F0F0F"/>
                </a:solidFill>
                <a:latin typeface="Open Sans 1 Semi-Bold"/>
                <a:ea typeface="Open Sans 1 Semi-Bold"/>
                <a:cs typeface="Open Sans 1 Semi-Bold"/>
                <a:sym typeface="Open Sans 1 Semi-Bold"/>
              </a:rPr>
              <a:t>Od prezentací po vibecoding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799394" y="7679825"/>
            <a:ext cx="3459906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>
                <a:solidFill>
                  <a:srgbClr val="0F0F0F"/>
                </a:solidFill>
                <a:latin typeface="Open Sans 1 Semi-Bold"/>
                <a:ea typeface="Open Sans 1 Semi-Bold"/>
                <a:cs typeface="Open Sans 1 Semi-Bold"/>
                <a:sym typeface="Open Sans 1 Semi-Bold"/>
              </a:rPr>
              <a:t>Plnohodnotný vibecoding nástroj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62000" y="3365840"/>
            <a:ext cx="4723946" cy="2114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“Programování” klidně i celých aplikací které by trvalo týdny, dnes máte za pár souvětí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642D09EB-8731-8618-E11D-195C8D8568A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1191" y="2374901"/>
            <a:ext cx="5528809" cy="418119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F05AF12F-C2E7-EDBE-5C8B-AEB8AD53A16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99397" y="2374900"/>
            <a:ext cx="5297208" cy="41811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626314" flipH="1">
            <a:off x="9157688" y="-7650282"/>
            <a:ext cx="11481737" cy="10204394"/>
          </a:xfrm>
          <a:custGeom>
            <a:avLst/>
            <a:gdLst/>
            <a:ahLst/>
            <a:cxnLst/>
            <a:rect l="l" t="t" r="r" b="b"/>
            <a:pathLst>
              <a:path w="11481737" h="10204394">
                <a:moveTo>
                  <a:pt x="11481737" y="0"/>
                </a:moveTo>
                <a:lnTo>
                  <a:pt x="0" y="0"/>
                </a:lnTo>
                <a:lnTo>
                  <a:pt x="0" y="10204394"/>
                </a:lnTo>
                <a:lnTo>
                  <a:pt x="11481737" y="10204394"/>
                </a:lnTo>
                <a:lnTo>
                  <a:pt x="11481737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>
            <a:off x="11689423" y="5488066"/>
            <a:ext cx="4225699" cy="4798934"/>
            <a:chOff x="0" y="0"/>
            <a:chExt cx="990914" cy="112533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90914" cy="1125336"/>
            </a:xfrm>
            <a:custGeom>
              <a:avLst/>
              <a:gdLst/>
              <a:ahLst/>
              <a:cxnLst/>
              <a:rect l="l" t="t" r="r" b="b"/>
              <a:pathLst>
                <a:path w="990914" h="1125336">
                  <a:moveTo>
                    <a:pt x="76948" y="0"/>
                  </a:moveTo>
                  <a:lnTo>
                    <a:pt x="913965" y="0"/>
                  </a:lnTo>
                  <a:cubicBezTo>
                    <a:pt x="956463" y="0"/>
                    <a:pt x="990914" y="34451"/>
                    <a:pt x="990914" y="76948"/>
                  </a:cubicBezTo>
                  <a:lnTo>
                    <a:pt x="990914" y="1048387"/>
                  </a:lnTo>
                  <a:cubicBezTo>
                    <a:pt x="990914" y="1090885"/>
                    <a:pt x="956463" y="1125336"/>
                    <a:pt x="913965" y="1125336"/>
                  </a:cubicBezTo>
                  <a:lnTo>
                    <a:pt x="76948" y="1125336"/>
                  </a:lnTo>
                  <a:cubicBezTo>
                    <a:pt x="56540" y="1125336"/>
                    <a:pt x="36968" y="1117229"/>
                    <a:pt x="22538" y="1102798"/>
                  </a:cubicBezTo>
                  <a:cubicBezTo>
                    <a:pt x="8107" y="1088367"/>
                    <a:pt x="0" y="1068795"/>
                    <a:pt x="0" y="1048387"/>
                  </a:cubicBezTo>
                  <a:lnTo>
                    <a:pt x="0" y="76948"/>
                  </a:lnTo>
                  <a:cubicBezTo>
                    <a:pt x="0" y="34451"/>
                    <a:pt x="34451" y="0"/>
                    <a:pt x="76948" y="0"/>
                  </a:cubicBezTo>
                  <a:close/>
                </a:path>
              </a:pathLst>
            </a:custGeom>
            <a:solidFill>
              <a:srgbClr val="E5E5E5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990914" cy="11634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351189" y="5488066"/>
            <a:ext cx="4225699" cy="4798934"/>
            <a:chOff x="0" y="0"/>
            <a:chExt cx="990914" cy="112533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90914" cy="1125336"/>
            </a:xfrm>
            <a:custGeom>
              <a:avLst/>
              <a:gdLst/>
              <a:ahLst/>
              <a:cxnLst/>
              <a:rect l="l" t="t" r="r" b="b"/>
              <a:pathLst>
                <a:path w="990914" h="1125336">
                  <a:moveTo>
                    <a:pt x="76948" y="0"/>
                  </a:moveTo>
                  <a:lnTo>
                    <a:pt x="913965" y="0"/>
                  </a:lnTo>
                  <a:cubicBezTo>
                    <a:pt x="956463" y="0"/>
                    <a:pt x="990914" y="34451"/>
                    <a:pt x="990914" y="76948"/>
                  </a:cubicBezTo>
                  <a:lnTo>
                    <a:pt x="990914" y="1048387"/>
                  </a:lnTo>
                  <a:cubicBezTo>
                    <a:pt x="990914" y="1090885"/>
                    <a:pt x="956463" y="1125336"/>
                    <a:pt x="913965" y="1125336"/>
                  </a:cubicBezTo>
                  <a:lnTo>
                    <a:pt x="76948" y="1125336"/>
                  </a:lnTo>
                  <a:cubicBezTo>
                    <a:pt x="56540" y="1125336"/>
                    <a:pt x="36968" y="1117229"/>
                    <a:pt x="22538" y="1102798"/>
                  </a:cubicBezTo>
                  <a:cubicBezTo>
                    <a:pt x="8107" y="1088367"/>
                    <a:pt x="0" y="1068795"/>
                    <a:pt x="0" y="1048387"/>
                  </a:cubicBezTo>
                  <a:lnTo>
                    <a:pt x="0" y="76948"/>
                  </a:lnTo>
                  <a:cubicBezTo>
                    <a:pt x="0" y="34451"/>
                    <a:pt x="34451" y="0"/>
                    <a:pt x="76948" y="0"/>
                  </a:cubicBezTo>
                  <a:close/>
                </a:path>
              </a:pathLst>
            </a:custGeom>
            <a:solidFill>
              <a:srgbClr val="E5E5E5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990914" cy="11634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362663" y="4348431"/>
            <a:ext cx="4225699" cy="5938569"/>
            <a:chOff x="0" y="0"/>
            <a:chExt cx="582890" cy="81916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82890" cy="819163"/>
            </a:xfrm>
            <a:custGeom>
              <a:avLst/>
              <a:gdLst/>
              <a:ahLst/>
              <a:cxnLst/>
              <a:rect l="l" t="t" r="r" b="b"/>
              <a:pathLst>
                <a:path w="582890" h="819163">
                  <a:moveTo>
                    <a:pt x="76948" y="0"/>
                  </a:moveTo>
                  <a:lnTo>
                    <a:pt x="505942" y="0"/>
                  </a:lnTo>
                  <a:cubicBezTo>
                    <a:pt x="548439" y="0"/>
                    <a:pt x="582890" y="34451"/>
                    <a:pt x="582890" y="76948"/>
                  </a:cubicBezTo>
                  <a:lnTo>
                    <a:pt x="582890" y="742214"/>
                  </a:lnTo>
                  <a:cubicBezTo>
                    <a:pt x="582890" y="784712"/>
                    <a:pt x="548439" y="819163"/>
                    <a:pt x="505942" y="819163"/>
                  </a:cubicBezTo>
                  <a:lnTo>
                    <a:pt x="76948" y="819163"/>
                  </a:lnTo>
                  <a:cubicBezTo>
                    <a:pt x="34451" y="819163"/>
                    <a:pt x="0" y="784712"/>
                    <a:pt x="0" y="742214"/>
                  </a:cubicBezTo>
                  <a:lnTo>
                    <a:pt x="0" y="76948"/>
                  </a:lnTo>
                  <a:cubicBezTo>
                    <a:pt x="0" y="34451"/>
                    <a:pt x="34451" y="0"/>
                    <a:pt x="76948" y="0"/>
                  </a:cubicBezTo>
                  <a:close/>
                </a:path>
              </a:pathLst>
            </a:cu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b="-6638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700897" y="4348431"/>
            <a:ext cx="4225699" cy="5938569"/>
            <a:chOff x="0" y="0"/>
            <a:chExt cx="582890" cy="81916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82890" cy="819163"/>
            </a:xfrm>
            <a:custGeom>
              <a:avLst/>
              <a:gdLst/>
              <a:ahLst/>
              <a:cxnLst/>
              <a:rect l="l" t="t" r="r" b="b"/>
              <a:pathLst>
                <a:path w="582890" h="819163">
                  <a:moveTo>
                    <a:pt x="76948" y="0"/>
                  </a:moveTo>
                  <a:lnTo>
                    <a:pt x="505942" y="0"/>
                  </a:lnTo>
                  <a:cubicBezTo>
                    <a:pt x="548439" y="0"/>
                    <a:pt x="582890" y="34451"/>
                    <a:pt x="582890" y="76948"/>
                  </a:cubicBezTo>
                  <a:lnTo>
                    <a:pt x="582890" y="742214"/>
                  </a:lnTo>
                  <a:cubicBezTo>
                    <a:pt x="582890" y="784712"/>
                    <a:pt x="548439" y="819163"/>
                    <a:pt x="505942" y="819163"/>
                  </a:cubicBezTo>
                  <a:lnTo>
                    <a:pt x="76948" y="819163"/>
                  </a:lnTo>
                  <a:cubicBezTo>
                    <a:pt x="34451" y="819163"/>
                    <a:pt x="0" y="784712"/>
                    <a:pt x="0" y="742214"/>
                  </a:cubicBezTo>
                  <a:lnTo>
                    <a:pt x="0" y="76948"/>
                  </a:lnTo>
                  <a:cubicBezTo>
                    <a:pt x="0" y="34451"/>
                    <a:pt x="34451" y="0"/>
                    <a:pt x="76948" y="0"/>
                  </a:cubicBezTo>
                  <a:close/>
                </a:path>
              </a:pathLst>
            </a:cu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3879" b="-3879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3" name="Freeform 13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4" name="TextBox 14"/>
          <p:cNvSpPr txBox="1"/>
          <p:nvPr/>
        </p:nvSpPr>
        <p:spPr>
          <a:xfrm>
            <a:off x="5090767" y="1864124"/>
            <a:ext cx="8096250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Meet the Team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351189" y="3609501"/>
            <a:ext cx="4225699" cy="543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2"/>
              </a:lnSpc>
            </a:pPr>
            <a:r>
              <a:rPr lang="en-US" sz="3144" b="1">
                <a:solidFill>
                  <a:srgbClr val="0F0F0F"/>
                </a:solidFill>
                <a:latin typeface="Open Sans 1 Semi-Bold"/>
                <a:ea typeface="Open Sans 1 Semi-Bold"/>
                <a:cs typeface="Open Sans 1 Semi-Bold"/>
                <a:sym typeface="Open Sans 1 Semi-Bold"/>
              </a:rPr>
              <a:t>David Poprštein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498883" y="3609501"/>
            <a:ext cx="4225699" cy="543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2"/>
              </a:lnSpc>
            </a:pPr>
            <a:r>
              <a:rPr lang="en-US" sz="3144" b="1">
                <a:solidFill>
                  <a:srgbClr val="0F0F0F"/>
                </a:solidFill>
                <a:latin typeface="Open Sans 1 Semi-Bold"/>
                <a:ea typeface="Open Sans 1 Semi-Bold"/>
                <a:cs typeface="Open Sans 1 Semi-Bold"/>
                <a:sym typeface="Open Sans 1 Semi-Bold"/>
              </a:rPr>
              <a:t>Oldřich Koubek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37631" flipH="1">
            <a:off x="11262742" y="-7601494"/>
            <a:ext cx="11993116" cy="13325684"/>
          </a:xfrm>
          <a:custGeom>
            <a:avLst/>
            <a:gdLst/>
            <a:ahLst/>
            <a:cxnLst/>
            <a:rect l="l" t="t" r="r" b="b"/>
            <a:pathLst>
              <a:path w="11993116" h="13325684">
                <a:moveTo>
                  <a:pt x="11993116" y="0"/>
                </a:moveTo>
                <a:lnTo>
                  <a:pt x="0" y="0"/>
                </a:lnTo>
                <a:lnTo>
                  <a:pt x="0" y="13325684"/>
                </a:lnTo>
                <a:lnTo>
                  <a:pt x="11993116" y="13325684"/>
                </a:lnTo>
                <a:lnTo>
                  <a:pt x="11993116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-4443046" y="6410738"/>
            <a:ext cx="8188452" cy="8229600"/>
          </a:xfrm>
          <a:custGeom>
            <a:avLst/>
            <a:gdLst/>
            <a:ahLst/>
            <a:cxnLst/>
            <a:rect l="l" t="t" r="r" b="b"/>
            <a:pathLst>
              <a:path w="8188452" h="8229600">
                <a:moveTo>
                  <a:pt x="0" y="0"/>
                </a:moveTo>
                <a:lnTo>
                  <a:pt x="8188452" y="0"/>
                </a:lnTo>
                <a:lnTo>
                  <a:pt x="818845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493666" y="1478552"/>
            <a:ext cx="8983894" cy="5681096"/>
          </a:xfrm>
          <a:custGeom>
            <a:avLst/>
            <a:gdLst/>
            <a:ahLst/>
            <a:cxnLst/>
            <a:rect l="l" t="t" r="r" b="b"/>
            <a:pathLst>
              <a:path w="8983894" h="5681096">
                <a:moveTo>
                  <a:pt x="0" y="0"/>
                </a:moveTo>
                <a:lnTo>
                  <a:pt x="8983894" y="0"/>
                </a:lnTo>
                <a:lnTo>
                  <a:pt x="8983894" y="5681096"/>
                </a:lnTo>
                <a:lnTo>
                  <a:pt x="0" y="568109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7914097" y="4358367"/>
            <a:ext cx="10178536" cy="5613196"/>
          </a:xfrm>
          <a:custGeom>
            <a:avLst/>
            <a:gdLst/>
            <a:ahLst/>
            <a:cxnLst/>
            <a:rect l="l" t="t" r="r" b="b"/>
            <a:pathLst>
              <a:path w="10178536" h="5613196">
                <a:moveTo>
                  <a:pt x="0" y="0"/>
                </a:moveTo>
                <a:lnTo>
                  <a:pt x="10178536" y="0"/>
                </a:lnTo>
                <a:lnTo>
                  <a:pt x="10178536" y="5613196"/>
                </a:lnTo>
                <a:lnTo>
                  <a:pt x="0" y="5613196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TextBox 7"/>
          <p:cNvSpPr txBox="1"/>
          <p:nvPr/>
        </p:nvSpPr>
        <p:spPr>
          <a:xfrm>
            <a:off x="5787571" y="467385"/>
            <a:ext cx="12131458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Tvorba asistentů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008770" y="2207939"/>
            <a:ext cx="5273893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>
                <a:solidFill>
                  <a:srgbClr val="0F0F0F"/>
                </a:solidFill>
                <a:latin typeface="Open Sans 1 Semi-Bold"/>
                <a:ea typeface="Open Sans 1 Semi-Bold"/>
                <a:cs typeface="Open Sans 1 Semi-Bold"/>
                <a:sym typeface="Open Sans 1 Semi-Bold"/>
              </a:rPr>
              <a:t>Gemini GEMS - přes nastavení → Roboti GEM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05345" y="8073951"/>
            <a:ext cx="6017751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>
                <a:solidFill>
                  <a:srgbClr val="0F0F0F"/>
                </a:solidFill>
                <a:latin typeface="Open Sans 1 Semi-Bold"/>
                <a:ea typeface="Open Sans 1 Semi-Bold"/>
                <a:cs typeface="Open Sans 1 Semi-Bold"/>
                <a:sym typeface="Open Sans 1 Semi-Bold"/>
              </a:rPr>
              <a:t>Modely GPT - pokud není v postranní liště, tak úprava URL na: </a:t>
            </a:r>
            <a:r>
              <a:rPr lang="en-US" sz="2800" b="1">
                <a:solidFill>
                  <a:srgbClr val="0F0F0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https://chatgpt.com/gpts</a:t>
            </a:r>
          </a:p>
        </p:txBody>
      </p:sp>
      <p:sp>
        <p:nvSpPr>
          <p:cNvPr id="10" name="Freeform 10"/>
          <p:cNvSpPr/>
          <p:nvPr/>
        </p:nvSpPr>
        <p:spPr>
          <a:xfrm>
            <a:off x="6892151" y="8504717"/>
            <a:ext cx="661754" cy="581423"/>
          </a:xfrm>
          <a:custGeom>
            <a:avLst/>
            <a:gdLst/>
            <a:ahLst/>
            <a:cxnLst/>
            <a:rect l="l" t="t" r="r" b="b"/>
            <a:pathLst>
              <a:path w="661754" h="581423">
                <a:moveTo>
                  <a:pt x="0" y="0"/>
                </a:moveTo>
                <a:lnTo>
                  <a:pt x="661754" y="0"/>
                </a:lnTo>
                <a:lnTo>
                  <a:pt x="661754" y="581424"/>
                </a:lnTo>
                <a:lnTo>
                  <a:pt x="0" y="5814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r="-2756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>
          <a:xfrm rot="-10800000">
            <a:off x="9856694" y="2434117"/>
            <a:ext cx="661754" cy="581423"/>
          </a:xfrm>
          <a:custGeom>
            <a:avLst/>
            <a:gdLst/>
            <a:ahLst/>
            <a:cxnLst/>
            <a:rect l="l" t="t" r="r" b="b"/>
            <a:pathLst>
              <a:path w="661754" h="581423">
                <a:moveTo>
                  <a:pt x="0" y="0"/>
                </a:moveTo>
                <a:lnTo>
                  <a:pt x="661754" y="0"/>
                </a:lnTo>
                <a:lnTo>
                  <a:pt x="661754" y="581424"/>
                </a:lnTo>
                <a:lnTo>
                  <a:pt x="0" y="5814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r="-27565"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37631" flipH="1">
            <a:off x="11262742" y="-7601494"/>
            <a:ext cx="11993116" cy="13325684"/>
          </a:xfrm>
          <a:custGeom>
            <a:avLst/>
            <a:gdLst/>
            <a:ahLst/>
            <a:cxnLst/>
            <a:rect l="l" t="t" r="r" b="b"/>
            <a:pathLst>
              <a:path w="11993116" h="13325684">
                <a:moveTo>
                  <a:pt x="11993116" y="0"/>
                </a:moveTo>
                <a:lnTo>
                  <a:pt x="0" y="0"/>
                </a:lnTo>
                <a:lnTo>
                  <a:pt x="0" y="13325684"/>
                </a:lnTo>
                <a:lnTo>
                  <a:pt x="11993116" y="13325684"/>
                </a:lnTo>
                <a:lnTo>
                  <a:pt x="11993116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-4443046" y="6410738"/>
            <a:ext cx="8188452" cy="8229600"/>
          </a:xfrm>
          <a:custGeom>
            <a:avLst/>
            <a:gdLst/>
            <a:ahLst/>
            <a:cxnLst/>
            <a:rect l="l" t="t" r="r" b="b"/>
            <a:pathLst>
              <a:path w="8188452" h="8229600">
                <a:moveTo>
                  <a:pt x="0" y="0"/>
                </a:moveTo>
                <a:lnTo>
                  <a:pt x="8188452" y="0"/>
                </a:lnTo>
                <a:lnTo>
                  <a:pt x="818845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>
            <a:off x="0" y="0"/>
            <a:ext cx="5327334" cy="7306418"/>
            <a:chOff x="0" y="0"/>
            <a:chExt cx="1403084" cy="19243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03084" cy="1924324"/>
            </a:xfrm>
            <a:custGeom>
              <a:avLst/>
              <a:gdLst/>
              <a:ahLst/>
              <a:cxnLst/>
              <a:rect l="l" t="t" r="r" b="b"/>
              <a:pathLst>
                <a:path w="1403084" h="1924324">
                  <a:moveTo>
                    <a:pt x="0" y="0"/>
                  </a:moveTo>
                  <a:lnTo>
                    <a:pt x="1403084" y="0"/>
                  </a:lnTo>
                  <a:lnTo>
                    <a:pt x="1403084" y="1924324"/>
                  </a:lnTo>
                  <a:lnTo>
                    <a:pt x="0" y="19243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403084" cy="19624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762000" y="2374900"/>
            <a:ext cx="4457030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Gamifikace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2000" y="3229388"/>
            <a:ext cx="4143375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Vytvoření samostatné práce a nasdílení žákům...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47D070A2-BD43-1A0F-9D43-6501837297C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4" y="-2414"/>
            <a:ext cx="18362596" cy="1032313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13658012" y="1017905"/>
            <a:ext cx="8733729" cy="9952967"/>
          </a:xfrm>
          <a:custGeom>
            <a:avLst/>
            <a:gdLst/>
            <a:ahLst/>
            <a:cxnLst/>
            <a:rect l="l" t="t" r="r" b="b"/>
            <a:pathLst>
              <a:path w="8733729" h="9952967">
                <a:moveTo>
                  <a:pt x="0" y="9952967"/>
                </a:moveTo>
                <a:lnTo>
                  <a:pt x="8733729" y="9952967"/>
                </a:lnTo>
                <a:lnTo>
                  <a:pt x="8733729" y="0"/>
                </a:lnTo>
                <a:lnTo>
                  <a:pt x="0" y="0"/>
                </a:lnTo>
                <a:lnTo>
                  <a:pt x="0" y="9952967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 flipH="1">
            <a:off x="14096578" y="2057400"/>
            <a:ext cx="6046213" cy="8229600"/>
          </a:xfrm>
          <a:custGeom>
            <a:avLst/>
            <a:gdLst/>
            <a:ahLst/>
            <a:cxnLst/>
            <a:rect l="l" t="t" r="r" b="b"/>
            <a:pathLst>
              <a:path w="6046213" h="8229600">
                <a:moveTo>
                  <a:pt x="6046213" y="0"/>
                </a:moveTo>
                <a:lnTo>
                  <a:pt x="0" y="0"/>
                </a:lnTo>
                <a:lnTo>
                  <a:pt x="0" y="8229600"/>
                </a:lnTo>
                <a:lnTo>
                  <a:pt x="6046213" y="8229600"/>
                </a:lnTo>
                <a:lnTo>
                  <a:pt x="6046213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6935378" y="1852933"/>
            <a:ext cx="7497490" cy="7426289"/>
          </a:xfrm>
          <a:custGeom>
            <a:avLst/>
            <a:gdLst/>
            <a:ahLst/>
            <a:cxnLst/>
            <a:rect l="l" t="t" r="r" b="b"/>
            <a:pathLst>
              <a:path w="7497490" h="7426289">
                <a:moveTo>
                  <a:pt x="0" y="0"/>
                </a:moveTo>
                <a:lnTo>
                  <a:pt x="7497491" y="0"/>
                </a:lnTo>
                <a:lnTo>
                  <a:pt x="7497491" y="7426289"/>
                </a:lnTo>
                <a:lnTo>
                  <a:pt x="0" y="742628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762000" y="5143500"/>
            <a:ext cx="5212642" cy="3190656"/>
          </a:xfrm>
          <a:custGeom>
            <a:avLst/>
            <a:gdLst/>
            <a:ahLst/>
            <a:cxnLst/>
            <a:rect l="l" t="t" r="r" b="b"/>
            <a:pathLst>
              <a:path w="5212642" h="3190656">
                <a:moveTo>
                  <a:pt x="0" y="0"/>
                </a:moveTo>
                <a:lnTo>
                  <a:pt x="5212642" y="0"/>
                </a:lnTo>
                <a:lnTo>
                  <a:pt x="5212642" y="3190656"/>
                </a:lnTo>
                <a:lnTo>
                  <a:pt x="0" y="31906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TextBox 7"/>
          <p:cNvSpPr txBox="1"/>
          <p:nvPr/>
        </p:nvSpPr>
        <p:spPr>
          <a:xfrm>
            <a:off x="762000" y="2374900"/>
            <a:ext cx="4333875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AR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2000" y="3196590"/>
            <a:ext cx="4342946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Augmented reality</a:t>
            </a:r>
          </a:p>
          <a:p>
            <a:pPr algn="l">
              <a:lnSpc>
                <a:spcPts val="4200"/>
              </a:lnSpc>
            </a:pPr>
            <a:r>
              <a:rPr lang="en-US" sz="3000" i="1">
                <a:solidFill>
                  <a:srgbClr val="0F0F0F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Rozšířená realita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02690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TextBox 3"/>
          <p:cNvSpPr txBox="1"/>
          <p:nvPr/>
        </p:nvSpPr>
        <p:spPr>
          <a:xfrm>
            <a:off x="617924" y="617855"/>
            <a:ext cx="5976339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Seznam aplikací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17924" y="2242479"/>
            <a:ext cx="4966332" cy="2114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F0F0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Texty, obrázky, asistenti: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ChatGPT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Gemini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Copilot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17924" y="4904912"/>
            <a:ext cx="4649365" cy="3181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F0F0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Videa: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Gemini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Envato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FireFly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Runway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Seedance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08919" y="2242479"/>
            <a:ext cx="6724057" cy="3714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F0F0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Předdefinovaný Chatbot/asistent: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Tiny App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Mizou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ChatGPT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Gemini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Copilot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....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702690" y="2242479"/>
            <a:ext cx="6234199" cy="1581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F0F0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VibeCoding: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Macaly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Canva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702690" y="4484727"/>
            <a:ext cx="6234199" cy="2647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F0F0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AR - Tablet/mobil: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MolAR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Insight Heart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GeoGebra AR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F0F0F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702690" y="7359378"/>
            <a:ext cx="6234199" cy="2114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F0F0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VR: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Vic’s  science studio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Human anatomy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F0F0F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17924" y="8524297"/>
            <a:ext cx="6234199" cy="1581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F0F0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Hlas: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ElevenLabs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F0F0F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308919" y="6466963"/>
            <a:ext cx="6234199" cy="2114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F0F0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Interaktivní weby/kvízy, knihy: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Gemini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Canva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ChatGPT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574841" flipV="1">
            <a:off x="-4858518" y="3228637"/>
            <a:ext cx="15574910" cy="9481227"/>
          </a:xfrm>
          <a:custGeom>
            <a:avLst/>
            <a:gdLst/>
            <a:ahLst/>
            <a:cxnLst/>
            <a:rect l="l" t="t" r="r" b="b"/>
            <a:pathLst>
              <a:path w="15574910" h="9481227">
                <a:moveTo>
                  <a:pt x="0" y="9481226"/>
                </a:moveTo>
                <a:lnTo>
                  <a:pt x="15574911" y="9481226"/>
                </a:lnTo>
                <a:lnTo>
                  <a:pt x="15574911" y="0"/>
                </a:lnTo>
                <a:lnTo>
                  <a:pt x="0" y="0"/>
                </a:lnTo>
                <a:lnTo>
                  <a:pt x="0" y="9481226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 rot="-6748828">
            <a:off x="14155993" y="-2505513"/>
            <a:ext cx="5757380" cy="3994182"/>
          </a:xfrm>
          <a:custGeom>
            <a:avLst/>
            <a:gdLst/>
            <a:ahLst/>
            <a:cxnLst/>
            <a:rect l="l" t="t" r="r" b="b"/>
            <a:pathLst>
              <a:path w="5757380" h="3994182">
                <a:moveTo>
                  <a:pt x="0" y="0"/>
                </a:moveTo>
                <a:lnTo>
                  <a:pt x="5757380" y="0"/>
                </a:lnTo>
                <a:lnTo>
                  <a:pt x="5757380" y="3994183"/>
                </a:lnTo>
                <a:lnTo>
                  <a:pt x="0" y="3994183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TextBox 5"/>
          <p:cNvSpPr txBox="1"/>
          <p:nvPr/>
        </p:nvSpPr>
        <p:spPr>
          <a:xfrm>
            <a:off x="9544050" y="2142387"/>
            <a:ext cx="8096250" cy="3400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01"/>
              </a:lnSpc>
            </a:pPr>
            <a:r>
              <a:rPr lang="en-US" sz="120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Díky za pozornost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544050" y="6159840"/>
            <a:ext cx="4723946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Prosíme o vyplnění dotazníku zpětné vazby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322137">
            <a:off x="-4066263" y="5155507"/>
            <a:ext cx="9656526" cy="11570345"/>
          </a:xfrm>
          <a:custGeom>
            <a:avLst/>
            <a:gdLst/>
            <a:ahLst/>
            <a:cxnLst/>
            <a:rect l="l" t="t" r="r" b="b"/>
            <a:pathLst>
              <a:path w="9656526" h="11570345">
                <a:moveTo>
                  <a:pt x="0" y="0"/>
                </a:moveTo>
                <a:lnTo>
                  <a:pt x="9656526" y="0"/>
                </a:lnTo>
                <a:lnTo>
                  <a:pt x="9656526" y="11570345"/>
                </a:lnTo>
                <a:lnTo>
                  <a:pt x="0" y="1157034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AutoShape 3"/>
          <p:cNvSpPr/>
          <p:nvPr/>
        </p:nvSpPr>
        <p:spPr>
          <a:xfrm>
            <a:off x="9429750" y="2985770"/>
            <a:ext cx="8096250" cy="0"/>
          </a:xfrm>
          <a:prstGeom prst="line">
            <a:avLst/>
          </a:prstGeom>
          <a:ln w="38100" cap="rnd">
            <a:solidFill>
              <a:srgbClr val="EEEEE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4" name="AutoShape 4"/>
          <p:cNvSpPr/>
          <p:nvPr/>
        </p:nvSpPr>
        <p:spPr>
          <a:xfrm>
            <a:off x="9429750" y="4072367"/>
            <a:ext cx="8096250" cy="0"/>
          </a:xfrm>
          <a:prstGeom prst="line">
            <a:avLst/>
          </a:prstGeom>
          <a:ln w="38100" cap="rnd">
            <a:solidFill>
              <a:srgbClr val="EEEEE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5" name="AutoShape 5"/>
          <p:cNvSpPr/>
          <p:nvPr/>
        </p:nvSpPr>
        <p:spPr>
          <a:xfrm>
            <a:off x="9429750" y="5158963"/>
            <a:ext cx="8096250" cy="0"/>
          </a:xfrm>
          <a:prstGeom prst="line">
            <a:avLst/>
          </a:prstGeom>
          <a:ln w="38100" cap="rnd">
            <a:solidFill>
              <a:srgbClr val="EEEEE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AutoShape 6"/>
          <p:cNvSpPr/>
          <p:nvPr/>
        </p:nvSpPr>
        <p:spPr>
          <a:xfrm>
            <a:off x="9429750" y="6245560"/>
            <a:ext cx="8096250" cy="0"/>
          </a:xfrm>
          <a:prstGeom prst="line">
            <a:avLst/>
          </a:prstGeom>
          <a:ln w="38100" cap="rnd">
            <a:solidFill>
              <a:srgbClr val="EEEEE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7" name="AutoShape 7"/>
          <p:cNvSpPr/>
          <p:nvPr/>
        </p:nvSpPr>
        <p:spPr>
          <a:xfrm>
            <a:off x="9429750" y="7332157"/>
            <a:ext cx="8096250" cy="0"/>
          </a:xfrm>
          <a:prstGeom prst="line">
            <a:avLst/>
          </a:prstGeom>
          <a:ln w="38100" cap="rnd">
            <a:solidFill>
              <a:srgbClr val="EEEEE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8" name="AutoShape 8"/>
          <p:cNvSpPr/>
          <p:nvPr/>
        </p:nvSpPr>
        <p:spPr>
          <a:xfrm>
            <a:off x="9429750" y="9505350"/>
            <a:ext cx="8096250" cy="0"/>
          </a:xfrm>
          <a:prstGeom prst="line">
            <a:avLst/>
          </a:prstGeom>
          <a:ln w="38100" cap="rnd">
            <a:solidFill>
              <a:srgbClr val="EEEEE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9" name="AutoShape 9"/>
          <p:cNvSpPr/>
          <p:nvPr/>
        </p:nvSpPr>
        <p:spPr>
          <a:xfrm>
            <a:off x="9429750" y="8418753"/>
            <a:ext cx="8096250" cy="0"/>
          </a:xfrm>
          <a:prstGeom prst="line">
            <a:avLst/>
          </a:prstGeom>
          <a:ln w="38100" cap="rnd">
            <a:solidFill>
              <a:srgbClr val="EEEEE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10" name="TextBox 10"/>
          <p:cNvSpPr txBox="1"/>
          <p:nvPr/>
        </p:nvSpPr>
        <p:spPr>
          <a:xfrm>
            <a:off x="762000" y="2374900"/>
            <a:ext cx="5929312" cy="1736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Co nás dnes čeká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954500" y="2418861"/>
            <a:ext cx="57150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800" b="1">
                <a:solidFill>
                  <a:srgbClr val="0F0F0F"/>
                </a:solidFill>
                <a:latin typeface="Open Sans 1 Medium"/>
                <a:ea typeface="Open Sans 1 Medium"/>
                <a:cs typeface="Open Sans 1 Medium"/>
                <a:sym typeface="Open Sans 1 Medium"/>
              </a:rPr>
              <a:t>01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954500" y="3505458"/>
            <a:ext cx="57150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800" b="1">
                <a:solidFill>
                  <a:srgbClr val="0F0F0F"/>
                </a:solidFill>
                <a:latin typeface="Open Sans 1 Medium"/>
                <a:ea typeface="Open Sans 1 Medium"/>
                <a:cs typeface="Open Sans 1 Medium"/>
                <a:sym typeface="Open Sans 1 Medium"/>
              </a:rPr>
              <a:t>02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954500" y="4592055"/>
            <a:ext cx="57150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800" b="1">
                <a:solidFill>
                  <a:srgbClr val="0F0F0F"/>
                </a:solidFill>
                <a:latin typeface="Open Sans 1 Medium"/>
                <a:ea typeface="Open Sans 1 Medium"/>
                <a:cs typeface="Open Sans 1 Medium"/>
                <a:sym typeface="Open Sans 1 Medium"/>
              </a:rPr>
              <a:t>03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954500" y="5678651"/>
            <a:ext cx="57150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800" b="1">
                <a:solidFill>
                  <a:srgbClr val="0F0F0F"/>
                </a:solidFill>
                <a:latin typeface="Open Sans 1 Medium"/>
                <a:ea typeface="Open Sans 1 Medium"/>
                <a:cs typeface="Open Sans 1 Medium"/>
                <a:sym typeface="Open Sans 1 Medium"/>
              </a:rPr>
              <a:t>04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954500" y="6765248"/>
            <a:ext cx="57150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800" b="1">
                <a:solidFill>
                  <a:srgbClr val="0F0F0F"/>
                </a:solidFill>
                <a:latin typeface="Open Sans 1 Medium"/>
                <a:ea typeface="Open Sans 1 Medium"/>
                <a:cs typeface="Open Sans 1 Medium"/>
                <a:sym typeface="Open Sans 1 Medium"/>
              </a:rPr>
              <a:t>05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954500" y="8938441"/>
            <a:ext cx="57150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800" b="1">
                <a:solidFill>
                  <a:srgbClr val="0F0F0F"/>
                </a:solidFill>
                <a:latin typeface="Open Sans 1 Medium"/>
                <a:ea typeface="Open Sans 1 Medium"/>
                <a:cs typeface="Open Sans 1 Medium"/>
                <a:sym typeface="Open Sans 1 Medium"/>
              </a:rPr>
              <a:t>07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954500" y="7851845"/>
            <a:ext cx="57150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800" b="1">
                <a:solidFill>
                  <a:srgbClr val="0F0F0F"/>
                </a:solidFill>
                <a:latin typeface="Open Sans 1 Medium"/>
                <a:ea typeface="Open Sans 1 Medium"/>
                <a:cs typeface="Open Sans 1 Medium"/>
                <a:sym typeface="Open Sans 1 Medium"/>
              </a:rPr>
              <a:t>06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429750" y="4451517"/>
            <a:ext cx="5114805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800" b="1">
                <a:solidFill>
                  <a:srgbClr val="0F0F0F"/>
                </a:solidFill>
                <a:latin typeface="Open Sans 1 Semi-Bold"/>
                <a:ea typeface="Open Sans 1 Semi-Bold"/>
                <a:cs typeface="Open Sans 1 Semi-Bold"/>
                <a:sym typeface="Open Sans 1 Semi-Bold"/>
              </a:rPr>
              <a:t>Účastník děje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429750" y="5538114"/>
            <a:ext cx="5114805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800" b="1">
                <a:solidFill>
                  <a:srgbClr val="0F0F0F"/>
                </a:solidFill>
                <a:latin typeface="Open Sans 1 Semi-Bold"/>
                <a:ea typeface="Open Sans 1 Semi-Bold"/>
                <a:cs typeface="Open Sans 1 Semi-Bold"/>
                <a:sym typeface="Open Sans 1 Semi-Bold"/>
              </a:rPr>
              <a:t>Rozhovor s AI avatarem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429750" y="6624711"/>
            <a:ext cx="5114805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800" b="1">
                <a:solidFill>
                  <a:srgbClr val="0F0F0F"/>
                </a:solidFill>
                <a:latin typeface="Open Sans 1 Semi-Bold"/>
                <a:ea typeface="Open Sans 1 Semi-Bold"/>
                <a:cs typeface="Open Sans 1 Semi-Bold"/>
                <a:sym typeface="Open Sans 1 Semi-Bold"/>
              </a:rPr>
              <a:t>VibeCoding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429750" y="7711307"/>
            <a:ext cx="5114805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800" b="1">
                <a:solidFill>
                  <a:srgbClr val="0F0F0F"/>
                </a:solidFill>
                <a:latin typeface="Open Sans 1 Semi-Bold"/>
                <a:ea typeface="Open Sans 1 Semi-Bold"/>
                <a:cs typeface="Open Sans 1 Semi-Bold"/>
                <a:sym typeface="Open Sans 1 Semi-Bold"/>
              </a:rPr>
              <a:t>AR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429750" y="2276475"/>
            <a:ext cx="5114805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800" b="1">
                <a:solidFill>
                  <a:srgbClr val="0F0F0F"/>
                </a:solidFill>
                <a:latin typeface="Open Sans 1 Semi-Bold"/>
                <a:ea typeface="Open Sans 1 Semi-Bold"/>
                <a:cs typeface="Open Sans 1 Semi-Bold"/>
                <a:sym typeface="Open Sans 1 Semi-Bold"/>
              </a:rPr>
              <a:t>VR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429750" y="8938441"/>
            <a:ext cx="5114805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800" b="1">
                <a:solidFill>
                  <a:srgbClr val="0F0F0F"/>
                </a:solidFill>
                <a:latin typeface="Open Sans 1 Semi-Bold"/>
                <a:ea typeface="Open Sans 1 Semi-Bold"/>
                <a:cs typeface="Open Sans 1 Semi-Bold"/>
                <a:sym typeface="Open Sans 1 Semi-Bold"/>
              </a:rPr>
              <a:t>Reflexe a zakončení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429750" y="3364921"/>
            <a:ext cx="5114805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800" b="1">
                <a:solidFill>
                  <a:srgbClr val="0F0F0F"/>
                </a:solidFill>
                <a:latin typeface="Open Sans 1 Semi-Bold"/>
                <a:ea typeface="Open Sans 1 Semi-Bold"/>
                <a:cs typeface="Open Sans 1 Semi-Bold"/>
                <a:sym typeface="Open Sans 1 Semi-Bold"/>
              </a:rPr>
              <a:t>Oživ učivo</a:t>
            </a:r>
          </a:p>
        </p:txBody>
      </p:sp>
      <p:sp>
        <p:nvSpPr>
          <p:cNvPr id="25" name="Freeform 25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13658012" y="1017905"/>
            <a:ext cx="8733729" cy="9952967"/>
          </a:xfrm>
          <a:custGeom>
            <a:avLst/>
            <a:gdLst/>
            <a:ahLst/>
            <a:cxnLst/>
            <a:rect l="l" t="t" r="r" b="b"/>
            <a:pathLst>
              <a:path w="8733729" h="9952967">
                <a:moveTo>
                  <a:pt x="0" y="9952967"/>
                </a:moveTo>
                <a:lnTo>
                  <a:pt x="8733729" y="9952967"/>
                </a:lnTo>
                <a:lnTo>
                  <a:pt x="8733729" y="0"/>
                </a:lnTo>
                <a:lnTo>
                  <a:pt x="0" y="0"/>
                </a:lnTo>
                <a:lnTo>
                  <a:pt x="0" y="9952967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 flipH="1">
            <a:off x="11978664" y="1879589"/>
            <a:ext cx="6046213" cy="8229600"/>
          </a:xfrm>
          <a:custGeom>
            <a:avLst/>
            <a:gdLst/>
            <a:ahLst/>
            <a:cxnLst/>
            <a:rect l="l" t="t" r="r" b="b"/>
            <a:pathLst>
              <a:path w="6046213" h="8229600">
                <a:moveTo>
                  <a:pt x="6046213" y="0"/>
                </a:moveTo>
                <a:lnTo>
                  <a:pt x="0" y="0"/>
                </a:lnTo>
                <a:lnTo>
                  <a:pt x="0" y="8229600"/>
                </a:lnTo>
                <a:lnTo>
                  <a:pt x="6046213" y="8229600"/>
                </a:lnTo>
                <a:lnTo>
                  <a:pt x="6046213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TextBox 5"/>
          <p:cNvSpPr txBox="1"/>
          <p:nvPr/>
        </p:nvSpPr>
        <p:spPr>
          <a:xfrm>
            <a:off x="706292" y="2411186"/>
            <a:ext cx="4333875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VR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06292" y="3392487"/>
            <a:ext cx="3762375" cy="2647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Rozšířené vnímání biologie, architektury, chemie a mnoho dalšího “na dosah ruky”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479034">
            <a:off x="13482134" y="202616"/>
            <a:ext cx="10651724" cy="12385725"/>
          </a:xfrm>
          <a:custGeom>
            <a:avLst/>
            <a:gdLst/>
            <a:ahLst/>
            <a:cxnLst/>
            <a:rect l="l" t="t" r="r" b="b"/>
            <a:pathLst>
              <a:path w="10651724" h="12385725">
                <a:moveTo>
                  <a:pt x="0" y="0"/>
                </a:moveTo>
                <a:lnTo>
                  <a:pt x="10651724" y="0"/>
                </a:lnTo>
                <a:lnTo>
                  <a:pt x="10651724" y="12385725"/>
                </a:lnTo>
                <a:lnTo>
                  <a:pt x="0" y="1238572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6566540" y="6277293"/>
            <a:ext cx="420703" cy="400050"/>
          </a:xfrm>
          <a:custGeom>
            <a:avLst/>
            <a:gdLst/>
            <a:ahLst/>
            <a:cxnLst/>
            <a:rect l="l" t="t" r="r" b="b"/>
            <a:pathLst>
              <a:path w="420703" h="400050">
                <a:moveTo>
                  <a:pt x="0" y="0"/>
                </a:moveTo>
                <a:lnTo>
                  <a:pt x="420702" y="0"/>
                </a:lnTo>
                <a:lnTo>
                  <a:pt x="420702" y="400050"/>
                </a:lnTo>
                <a:lnTo>
                  <a:pt x="0" y="4000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TextBox 5"/>
          <p:cNvSpPr txBox="1"/>
          <p:nvPr/>
        </p:nvSpPr>
        <p:spPr>
          <a:xfrm>
            <a:off x="762000" y="2374900"/>
            <a:ext cx="3762375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Oživ učivo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8200" y="3360042"/>
            <a:ext cx="5252546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Jak může vypadat poutavý úvod do hodiny?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479034">
            <a:off x="13482134" y="202616"/>
            <a:ext cx="10651724" cy="12385725"/>
          </a:xfrm>
          <a:custGeom>
            <a:avLst/>
            <a:gdLst/>
            <a:ahLst/>
            <a:cxnLst/>
            <a:rect l="l" t="t" r="r" b="b"/>
            <a:pathLst>
              <a:path w="10651724" h="12385725">
                <a:moveTo>
                  <a:pt x="0" y="0"/>
                </a:moveTo>
                <a:lnTo>
                  <a:pt x="10651724" y="0"/>
                </a:lnTo>
                <a:lnTo>
                  <a:pt x="10651724" y="12385725"/>
                </a:lnTo>
                <a:lnTo>
                  <a:pt x="0" y="1238572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6566540" y="6277293"/>
            <a:ext cx="420703" cy="400050"/>
          </a:xfrm>
          <a:custGeom>
            <a:avLst/>
            <a:gdLst/>
            <a:ahLst/>
            <a:cxnLst/>
            <a:rect l="l" t="t" r="r" b="b"/>
            <a:pathLst>
              <a:path w="420703" h="400050">
                <a:moveTo>
                  <a:pt x="0" y="0"/>
                </a:moveTo>
                <a:lnTo>
                  <a:pt x="420702" y="0"/>
                </a:lnTo>
                <a:lnTo>
                  <a:pt x="420702" y="400050"/>
                </a:lnTo>
                <a:lnTo>
                  <a:pt x="0" y="4000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6419585" y="1346225"/>
            <a:ext cx="11115048" cy="8924174"/>
            <a:chOff x="0" y="0"/>
            <a:chExt cx="7467600" cy="59956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l="l" t="t" r="r" b="b"/>
              <a:pathLst>
                <a:path w="7467600" h="451358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l="l" t="t" r="r" b="b"/>
              <a:pathLst>
                <a:path w="7467600" h="69596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2434265" y="5210810"/>
              <a:ext cx="2596530" cy="786130"/>
            </a:xfrm>
            <a:custGeom>
              <a:avLst/>
              <a:gdLst/>
              <a:ahLst/>
              <a:cxnLst/>
              <a:rect l="l" t="t" r="r" b="b"/>
              <a:pathLst>
                <a:path w="2596530" h="786130">
                  <a:moveTo>
                    <a:pt x="1253815" y="0"/>
                  </a:moveTo>
                  <a:lnTo>
                    <a:pt x="448635" y="0"/>
                  </a:lnTo>
                  <a:cubicBezTo>
                    <a:pt x="448635" y="0"/>
                    <a:pt x="424505" y="370840"/>
                    <a:pt x="399105" y="525780"/>
                  </a:cubicBezTo>
                  <a:cubicBezTo>
                    <a:pt x="354655" y="791210"/>
                    <a:pt x="82875" y="706120"/>
                    <a:pt x="5405" y="762000"/>
                  </a:cubicBezTo>
                  <a:cubicBezTo>
                    <a:pt x="-4755" y="769620"/>
                    <a:pt x="325" y="786130"/>
                    <a:pt x="13025" y="786130"/>
                  </a:cubicBezTo>
                  <a:lnTo>
                    <a:pt x="2583505" y="786130"/>
                  </a:lnTo>
                  <a:cubicBezTo>
                    <a:pt x="2596205" y="786130"/>
                    <a:pt x="2601285" y="769620"/>
                    <a:pt x="2591125" y="762000"/>
                  </a:cubicBezTo>
                  <a:cubicBezTo>
                    <a:pt x="2513655" y="706120"/>
                    <a:pt x="2241875" y="791210"/>
                    <a:pt x="2197425" y="525780"/>
                  </a:cubicBezTo>
                  <a:cubicBezTo>
                    <a:pt x="2172025" y="370840"/>
                    <a:pt x="2147895" y="0"/>
                    <a:pt x="2147895" y="0"/>
                  </a:cubicBezTo>
                  <a:lnTo>
                    <a:pt x="1253815" y="0"/>
                  </a:lnTo>
                  <a:close/>
                </a:path>
              </a:pathLst>
            </a:custGeom>
            <a:solidFill>
              <a:srgbClr val="BBBBBB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Freeform 9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l="l" t="t" r="r" b="b"/>
              <a:pathLst>
                <a:path w="6827520" h="383540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62000" y="2374900"/>
            <a:ext cx="3762375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Oživ učivo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38200" y="3360042"/>
            <a:ext cx="5252546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Jak může vypadat poutavý úvod do hodiny?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739907" y="8160968"/>
            <a:ext cx="1333684" cy="514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Gemini</a:t>
            </a:r>
          </a:p>
        </p:txBody>
      </p:sp>
      <p:pic>
        <p:nvPicPr>
          <p:cNvPr id="13" name="Karel IV 1_2">
            <a:hlinkClick r:id="" action="ppaction://media"/>
            <a:extLst>
              <a:ext uri="{FF2B5EF4-FFF2-40B4-BE49-F238E27FC236}">
                <a16:creationId xmlns:a16="http://schemas.microsoft.com/office/drawing/2014/main" id="{324ED819-09A6-B057-234E-8A87957BAF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88383" y="1869842"/>
            <a:ext cx="10185208" cy="577176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7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479034">
            <a:off x="13482134" y="202616"/>
            <a:ext cx="10651724" cy="12385725"/>
          </a:xfrm>
          <a:custGeom>
            <a:avLst/>
            <a:gdLst/>
            <a:ahLst/>
            <a:cxnLst/>
            <a:rect l="l" t="t" r="r" b="b"/>
            <a:pathLst>
              <a:path w="10651724" h="12385725">
                <a:moveTo>
                  <a:pt x="0" y="0"/>
                </a:moveTo>
                <a:lnTo>
                  <a:pt x="10651724" y="0"/>
                </a:lnTo>
                <a:lnTo>
                  <a:pt x="10651724" y="12385725"/>
                </a:lnTo>
                <a:lnTo>
                  <a:pt x="0" y="1238572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6566540" y="6277293"/>
            <a:ext cx="420703" cy="400050"/>
          </a:xfrm>
          <a:custGeom>
            <a:avLst/>
            <a:gdLst/>
            <a:ahLst/>
            <a:cxnLst/>
            <a:rect l="l" t="t" r="r" b="b"/>
            <a:pathLst>
              <a:path w="420703" h="400050">
                <a:moveTo>
                  <a:pt x="0" y="0"/>
                </a:moveTo>
                <a:lnTo>
                  <a:pt x="420702" y="0"/>
                </a:lnTo>
                <a:lnTo>
                  <a:pt x="420702" y="400050"/>
                </a:lnTo>
                <a:lnTo>
                  <a:pt x="0" y="4000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6419585" y="1346225"/>
            <a:ext cx="11115048" cy="8924174"/>
            <a:chOff x="0" y="0"/>
            <a:chExt cx="7467600" cy="59956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l="l" t="t" r="r" b="b"/>
              <a:pathLst>
                <a:path w="7467600" h="451358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l="l" t="t" r="r" b="b"/>
              <a:pathLst>
                <a:path w="7467600" h="69596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2434265" y="5210810"/>
              <a:ext cx="2596530" cy="786130"/>
            </a:xfrm>
            <a:custGeom>
              <a:avLst/>
              <a:gdLst/>
              <a:ahLst/>
              <a:cxnLst/>
              <a:rect l="l" t="t" r="r" b="b"/>
              <a:pathLst>
                <a:path w="2596530" h="786130">
                  <a:moveTo>
                    <a:pt x="1253815" y="0"/>
                  </a:moveTo>
                  <a:lnTo>
                    <a:pt x="448635" y="0"/>
                  </a:lnTo>
                  <a:cubicBezTo>
                    <a:pt x="448635" y="0"/>
                    <a:pt x="424505" y="370840"/>
                    <a:pt x="399105" y="525780"/>
                  </a:cubicBezTo>
                  <a:cubicBezTo>
                    <a:pt x="354655" y="791210"/>
                    <a:pt x="82875" y="706120"/>
                    <a:pt x="5405" y="762000"/>
                  </a:cubicBezTo>
                  <a:cubicBezTo>
                    <a:pt x="-4755" y="769620"/>
                    <a:pt x="325" y="786130"/>
                    <a:pt x="13025" y="786130"/>
                  </a:cubicBezTo>
                  <a:lnTo>
                    <a:pt x="2583505" y="786130"/>
                  </a:lnTo>
                  <a:cubicBezTo>
                    <a:pt x="2596205" y="786130"/>
                    <a:pt x="2601285" y="769620"/>
                    <a:pt x="2591125" y="762000"/>
                  </a:cubicBezTo>
                  <a:cubicBezTo>
                    <a:pt x="2513655" y="706120"/>
                    <a:pt x="2241875" y="791210"/>
                    <a:pt x="2197425" y="525780"/>
                  </a:cubicBezTo>
                  <a:cubicBezTo>
                    <a:pt x="2172025" y="370840"/>
                    <a:pt x="2147895" y="0"/>
                    <a:pt x="2147895" y="0"/>
                  </a:cubicBezTo>
                  <a:lnTo>
                    <a:pt x="1253815" y="0"/>
                  </a:lnTo>
                  <a:close/>
                </a:path>
              </a:pathLst>
            </a:custGeom>
            <a:solidFill>
              <a:srgbClr val="BBBBBB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Freeform 9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l="l" t="t" r="r" b="b"/>
              <a:pathLst>
                <a:path w="6827520" h="383540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62000" y="2374900"/>
            <a:ext cx="3762375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Oživ učivo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38200" y="3360042"/>
            <a:ext cx="5252546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Jak může vypadat poutavý úvod do hodiny?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739907" y="8160968"/>
            <a:ext cx="1333684" cy="514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Gemini</a:t>
            </a:r>
          </a:p>
        </p:txBody>
      </p:sp>
      <p:pic>
        <p:nvPicPr>
          <p:cNvPr id="13" name="3">
            <a:hlinkClick r:id="" action="ppaction://media"/>
            <a:extLst>
              <a:ext uri="{FF2B5EF4-FFF2-40B4-BE49-F238E27FC236}">
                <a16:creationId xmlns:a16="http://schemas.microsoft.com/office/drawing/2014/main" id="{57D28EAD-16D8-88C1-AA84-4715252311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918863" y="1871732"/>
            <a:ext cx="10210800" cy="5743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479034">
            <a:off x="13482134" y="202616"/>
            <a:ext cx="10651724" cy="12385725"/>
          </a:xfrm>
          <a:custGeom>
            <a:avLst/>
            <a:gdLst/>
            <a:ahLst/>
            <a:cxnLst/>
            <a:rect l="l" t="t" r="r" b="b"/>
            <a:pathLst>
              <a:path w="10651724" h="12385725">
                <a:moveTo>
                  <a:pt x="0" y="0"/>
                </a:moveTo>
                <a:lnTo>
                  <a:pt x="10651724" y="0"/>
                </a:lnTo>
                <a:lnTo>
                  <a:pt x="10651724" y="12385725"/>
                </a:lnTo>
                <a:lnTo>
                  <a:pt x="0" y="1238572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6566540" y="6277293"/>
            <a:ext cx="420703" cy="400050"/>
          </a:xfrm>
          <a:custGeom>
            <a:avLst/>
            <a:gdLst/>
            <a:ahLst/>
            <a:cxnLst/>
            <a:rect l="l" t="t" r="r" b="b"/>
            <a:pathLst>
              <a:path w="420703" h="400050">
                <a:moveTo>
                  <a:pt x="0" y="0"/>
                </a:moveTo>
                <a:lnTo>
                  <a:pt x="420702" y="0"/>
                </a:lnTo>
                <a:lnTo>
                  <a:pt x="420702" y="400050"/>
                </a:lnTo>
                <a:lnTo>
                  <a:pt x="0" y="4000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6419585" y="1346225"/>
            <a:ext cx="11115048" cy="8924174"/>
            <a:chOff x="0" y="0"/>
            <a:chExt cx="7467600" cy="59956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l="l" t="t" r="r" b="b"/>
              <a:pathLst>
                <a:path w="7467600" h="451358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l="l" t="t" r="r" b="b"/>
              <a:pathLst>
                <a:path w="7467600" h="69596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2434265" y="5210810"/>
              <a:ext cx="2596530" cy="786130"/>
            </a:xfrm>
            <a:custGeom>
              <a:avLst/>
              <a:gdLst/>
              <a:ahLst/>
              <a:cxnLst/>
              <a:rect l="l" t="t" r="r" b="b"/>
              <a:pathLst>
                <a:path w="2596530" h="786130">
                  <a:moveTo>
                    <a:pt x="1253815" y="0"/>
                  </a:moveTo>
                  <a:lnTo>
                    <a:pt x="448635" y="0"/>
                  </a:lnTo>
                  <a:cubicBezTo>
                    <a:pt x="448635" y="0"/>
                    <a:pt x="424505" y="370840"/>
                    <a:pt x="399105" y="525780"/>
                  </a:cubicBezTo>
                  <a:cubicBezTo>
                    <a:pt x="354655" y="791210"/>
                    <a:pt x="82875" y="706120"/>
                    <a:pt x="5405" y="762000"/>
                  </a:cubicBezTo>
                  <a:cubicBezTo>
                    <a:pt x="-4755" y="769620"/>
                    <a:pt x="325" y="786130"/>
                    <a:pt x="13025" y="786130"/>
                  </a:cubicBezTo>
                  <a:lnTo>
                    <a:pt x="2583505" y="786130"/>
                  </a:lnTo>
                  <a:cubicBezTo>
                    <a:pt x="2596205" y="786130"/>
                    <a:pt x="2601285" y="769620"/>
                    <a:pt x="2591125" y="762000"/>
                  </a:cubicBezTo>
                  <a:cubicBezTo>
                    <a:pt x="2513655" y="706120"/>
                    <a:pt x="2241875" y="791210"/>
                    <a:pt x="2197425" y="525780"/>
                  </a:cubicBezTo>
                  <a:cubicBezTo>
                    <a:pt x="2172025" y="370840"/>
                    <a:pt x="2147895" y="0"/>
                    <a:pt x="2147895" y="0"/>
                  </a:cubicBezTo>
                  <a:lnTo>
                    <a:pt x="1253815" y="0"/>
                  </a:lnTo>
                  <a:close/>
                </a:path>
              </a:pathLst>
            </a:custGeom>
            <a:solidFill>
              <a:srgbClr val="BBBBBB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Freeform 9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l="l" t="t" r="r" b="b"/>
              <a:pathLst>
                <a:path w="6827520" h="383540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866163" y="1842725"/>
            <a:ext cx="10232261" cy="5780318"/>
            <a:chOff x="0" y="0"/>
            <a:chExt cx="2694916" cy="152238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694916" cy="1522388"/>
            </a:xfrm>
            <a:custGeom>
              <a:avLst/>
              <a:gdLst/>
              <a:ahLst/>
              <a:cxnLst/>
              <a:rect l="l" t="t" r="r" b="b"/>
              <a:pathLst>
                <a:path w="2694916" h="1522388">
                  <a:moveTo>
                    <a:pt x="0" y="0"/>
                  </a:moveTo>
                  <a:lnTo>
                    <a:pt x="2694916" y="0"/>
                  </a:lnTo>
                  <a:lnTo>
                    <a:pt x="2694916" y="1522388"/>
                  </a:lnTo>
                  <a:lnTo>
                    <a:pt x="0" y="1522388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694916" cy="15604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762000" y="2374900"/>
            <a:ext cx="5657585" cy="1736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Přes slang ke studentům?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62000" y="4294853"/>
            <a:ext cx="5070456" cy="954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3"/>
              </a:lnSpc>
            </a:pPr>
            <a:r>
              <a:rPr lang="en-US" sz="2745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Představení osobnosti/kapitoly</a:t>
            </a:r>
          </a:p>
          <a:p>
            <a:pPr algn="l">
              <a:lnSpc>
                <a:spcPts val="3843"/>
              </a:lnSpc>
            </a:pPr>
            <a:endParaRPr lang="en-US" sz="2745">
              <a:solidFill>
                <a:srgbClr val="0F0F0F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547971" y="4170925"/>
            <a:ext cx="8681550" cy="1251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 b="1">
                <a:solidFill>
                  <a:srgbClr val="0F0F0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Isaac Newton formuloval zákony pohybu a gravitační zákon.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479034">
            <a:off x="13482134" y="202616"/>
            <a:ext cx="10651724" cy="12385725"/>
          </a:xfrm>
          <a:custGeom>
            <a:avLst/>
            <a:gdLst/>
            <a:ahLst/>
            <a:cxnLst/>
            <a:rect l="l" t="t" r="r" b="b"/>
            <a:pathLst>
              <a:path w="10651724" h="12385725">
                <a:moveTo>
                  <a:pt x="0" y="0"/>
                </a:moveTo>
                <a:lnTo>
                  <a:pt x="10651724" y="0"/>
                </a:lnTo>
                <a:lnTo>
                  <a:pt x="10651724" y="12385725"/>
                </a:lnTo>
                <a:lnTo>
                  <a:pt x="0" y="1238572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6566540" y="6277293"/>
            <a:ext cx="420703" cy="400050"/>
          </a:xfrm>
          <a:custGeom>
            <a:avLst/>
            <a:gdLst/>
            <a:ahLst/>
            <a:cxnLst/>
            <a:rect l="l" t="t" r="r" b="b"/>
            <a:pathLst>
              <a:path w="420703" h="400050">
                <a:moveTo>
                  <a:pt x="0" y="0"/>
                </a:moveTo>
                <a:lnTo>
                  <a:pt x="420702" y="0"/>
                </a:lnTo>
                <a:lnTo>
                  <a:pt x="420702" y="400050"/>
                </a:lnTo>
                <a:lnTo>
                  <a:pt x="0" y="4000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505345" y="711175"/>
            <a:ext cx="4164269" cy="635051"/>
          </a:xfrm>
          <a:custGeom>
            <a:avLst/>
            <a:gdLst/>
            <a:ahLst/>
            <a:cxnLst/>
            <a:rect l="l" t="t" r="r" b="b"/>
            <a:pathLst>
              <a:path w="4164269" h="635051">
                <a:moveTo>
                  <a:pt x="0" y="0"/>
                </a:moveTo>
                <a:lnTo>
                  <a:pt x="4164269" y="0"/>
                </a:lnTo>
                <a:lnTo>
                  <a:pt x="4164269" y="635050"/>
                </a:lnTo>
                <a:lnTo>
                  <a:pt x="0" y="63505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6419585" y="1346225"/>
            <a:ext cx="11115048" cy="8924174"/>
            <a:chOff x="0" y="0"/>
            <a:chExt cx="7467600" cy="59956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l="l" t="t" r="r" b="b"/>
              <a:pathLst>
                <a:path w="7467600" h="451358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l="l" t="t" r="r" b="b"/>
              <a:pathLst>
                <a:path w="7467600" h="69596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2434265" y="5210810"/>
              <a:ext cx="2596530" cy="786130"/>
            </a:xfrm>
            <a:custGeom>
              <a:avLst/>
              <a:gdLst/>
              <a:ahLst/>
              <a:cxnLst/>
              <a:rect l="l" t="t" r="r" b="b"/>
              <a:pathLst>
                <a:path w="2596530" h="786130">
                  <a:moveTo>
                    <a:pt x="1253815" y="0"/>
                  </a:moveTo>
                  <a:lnTo>
                    <a:pt x="448635" y="0"/>
                  </a:lnTo>
                  <a:cubicBezTo>
                    <a:pt x="448635" y="0"/>
                    <a:pt x="424505" y="370840"/>
                    <a:pt x="399105" y="525780"/>
                  </a:cubicBezTo>
                  <a:cubicBezTo>
                    <a:pt x="354655" y="791210"/>
                    <a:pt x="82875" y="706120"/>
                    <a:pt x="5405" y="762000"/>
                  </a:cubicBezTo>
                  <a:cubicBezTo>
                    <a:pt x="-4755" y="769620"/>
                    <a:pt x="325" y="786130"/>
                    <a:pt x="13025" y="786130"/>
                  </a:cubicBezTo>
                  <a:lnTo>
                    <a:pt x="2583505" y="786130"/>
                  </a:lnTo>
                  <a:cubicBezTo>
                    <a:pt x="2596205" y="786130"/>
                    <a:pt x="2601285" y="769620"/>
                    <a:pt x="2591125" y="762000"/>
                  </a:cubicBezTo>
                  <a:cubicBezTo>
                    <a:pt x="2513655" y="706120"/>
                    <a:pt x="2241875" y="791210"/>
                    <a:pt x="2197425" y="525780"/>
                  </a:cubicBezTo>
                  <a:cubicBezTo>
                    <a:pt x="2172025" y="370840"/>
                    <a:pt x="2147895" y="0"/>
                    <a:pt x="2147895" y="0"/>
                  </a:cubicBezTo>
                  <a:lnTo>
                    <a:pt x="1253815" y="0"/>
                  </a:lnTo>
                  <a:close/>
                </a:path>
              </a:pathLst>
            </a:custGeom>
            <a:solidFill>
              <a:srgbClr val="BBBBBB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Freeform 9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l="l" t="t" r="r" b="b"/>
              <a:pathLst>
                <a:path w="6827520" h="383540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62000" y="2374900"/>
            <a:ext cx="5657585" cy="1736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6200" b="1">
                <a:solidFill>
                  <a:srgbClr val="0F0F0F"/>
                </a:solidFill>
                <a:latin typeface="Heebo Bold"/>
                <a:ea typeface="Heebo Bold"/>
                <a:cs typeface="Heebo Bold"/>
                <a:sym typeface="Heebo Bold"/>
              </a:rPr>
              <a:t>Přes slang ke studentům?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62000" y="4294853"/>
            <a:ext cx="5070456" cy="954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3"/>
              </a:lnSpc>
            </a:pPr>
            <a:r>
              <a:rPr lang="en-US" sz="2745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Představení osobnosti/kapitoly</a:t>
            </a:r>
          </a:p>
          <a:p>
            <a:pPr algn="l">
              <a:lnSpc>
                <a:spcPts val="3843"/>
              </a:lnSpc>
            </a:pPr>
            <a:endParaRPr lang="en-US" sz="2745">
              <a:solidFill>
                <a:srgbClr val="0F0F0F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240886" y="8280784"/>
            <a:ext cx="3849821" cy="514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F0F0F"/>
                </a:solidFill>
                <a:latin typeface="Open Sans 1"/>
                <a:ea typeface="Open Sans 1"/>
                <a:cs typeface="Open Sans 1"/>
                <a:sym typeface="Open Sans 1"/>
              </a:rPr>
              <a:t>Gemini + ElevenLabs</a:t>
            </a:r>
          </a:p>
        </p:txBody>
      </p:sp>
      <p:pic>
        <p:nvPicPr>
          <p:cNvPr id="13" name="Isaac 67">
            <a:hlinkClick r:id="" action="ppaction://media"/>
            <a:extLst>
              <a:ext uri="{FF2B5EF4-FFF2-40B4-BE49-F238E27FC236}">
                <a16:creationId xmlns:a16="http://schemas.microsoft.com/office/drawing/2014/main" id="{C4D9B920-819D-B0F7-A44A-8975A6D3D6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88384" y="1865608"/>
            <a:ext cx="10162330" cy="57588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335b49-4886-4e87-8c0b-9fe302a860a0" xsi:nil="true"/>
    <lcf76f155ced4ddcb4097134ff3c332f xmlns="56dcde21-7f80-47b1-9b31-61429b09393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A1DA93F3C00604B9B63FCBA00B09AFB" ma:contentTypeVersion="14" ma:contentTypeDescription="Vytvoří nový dokument" ma:contentTypeScope="" ma:versionID="76eff8d5121e5df44f15ab25bfad5676">
  <xsd:schema xmlns:xsd="http://www.w3.org/2001/XMLSchema" xmlns:xs="http://www.w3.org/2001/XMLSchema" xmlns:p="http://schemas.microsoft.com/office/2006/metadata/properties" xmlns:ns2="56dcde21-7f80-47b1-9b31-61429b09393f" xmlns:ns3="7c335b49-4886-4e87-8c0b-9fe302a860a0" targetNamespace="http://schemas.microsoft.com/office/2006/metadata/properties" ma:root="true" ma:fieldsID="cb99856e4bf9db96f4e1d248b5ae8311" ns2:_="" ns3:_="">
    <xsd:import namespace="56dcde21-7f80-47b1-9b31-61429b09393f"/>
    <xsd:import namespace="7c335b49-4886-4e87-8c0b-9fe302a860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dcde21-7f80-47b1-9b31-61429b0939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Značky obrázků" ma:readOnly="false" ma:fieldId="{5cf76f15-5ced-4ddc-b409-7134ff3c332f}" ma:taxonomyMulti="true" ma:sspId="2c015388-728b-493f-9202-169f7b5b84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335b49-4886-4e87-8c0b-9fe302a860a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88757aa-124f-44d2-bf71-c43c332839e7}" ma:internalName="TaxCatchAll" ma:showField="CatchAllData" ma:web="7c335b49-4886-4e87-8c0b-9fe302a860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446136-350F-495B-93A5-D63F7512FB57}">
  <ds:schemaRefs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7c335b49-4886-4e87-8c0b-9fe302a860a0"/>
    <ds:schemaRef ds:uri="56dcde21-7f80-47b1-9b31-61429b09393f"/>
  </ds:schemaRefs>
</ds:datastoreItem>
</file>

<file path=customXml/itemProps2.xml><?xml version="1.0" encoding="utf-8"?>
<ds:datastoreItem xmlns:ds="http://schemas.openxmlformats.org/officeDocument/2006/customXml" ds:itemID="{F8BA4A72-31C9-4FBC-93FB-55AF753345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930A32-5E0C-41BA-B25C-3DD269FDCA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6dcde21-7f80-47b1-9b31-61429b09393f"/>
    <ds:schemaRef ds:uri="7c335b49-4886-4e87-8c0b-9fe302a860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b1c9b508-7c6e-42bd-bedf-808292653d6c}" enabled="1" method="Standard" siteId="{2882be50-2012-4d88-ac86-544124e120c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1133</Words>
  <Application>Microsoft Office PowerPoint</Application>
  <PresentationFormat>Vlastní</PresentationFormat>
  <Paragraphs>268</Paragraphs>
  <Slides>24</Slides>
  <Notes>20</Notes>
  <HiddenSlides>0</HiddenSlides>
  <MMClips>6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4" baseType="lpstr">
      <vt:lpstr>Open Sans 1</vt:lpstr>
      <vt:lpstr>Open Sans 1 Bold</vt:lpstr>
      <vt:lpstr>Open Sans 1 Italics</vt:lpstr>
      <vt:lpstr>Open Sans 2 Bold</vt:lpstr>
      <vt:lpstr>Open Sans 1 Medium</vt:lpstr>
      <vt:lpstr>Calibri</vt:lpstr>
      <vt:lpstr>Arial</vt:lpstr>
      <vt:lpstr>Heebo Bold</vt:lpstr>
      <vt:lpstr>Open Sans 1 Semi-Bold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Přidat nadpis</dc:title>
  <cp:lastModifiedBy>Nemecek, Vaclav 2 (SEB)</cp:lastModifiedBy>
  <cp:revision>4</cp:revision>
  <dcterms:created xsi:type="dcterms:W3CDTF">2006-08-16T00:00:00Z</dcterms:created>
  <dcterms:modified xsi:type="dcterms:W3CDTF">2026-09-03T10:46:51Z</dcterms:modified>
  <dc:identifier>DAHS127uu4w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0x0101001A1DA93F3C00604B9B63FCBA00B09AFB</vt:lpwstr>
  </property>
  <property fmtid="{D5CDD505-2E9C-101B-9397-08002B2CF9AE}" pid="3" name="ClassificationContentMarkingFooterLocations">
    <vt:lpwstr>Office Theme:8</vt:lpwstr>
  </property>
  <property fmtid="{D5CDD505-2E9C-101B-9397-08002B2CF9AE}" pid="4" name="ClassificationContentMarkingFooterText">
    <vt:lpwstr>INTERNAL</vt:lpwstr>
  </property>
</Properties>
</file>